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332" r:id="rId3"/>
    <p:sldId id="356" r:id="rId5"/>
    <p:sldId id="256" r:id="rId6"/>
    <p:sldId id="325" r:id="rId7"/>
    <p:sldId id="295" r:id="rId8"/>
    <p:sldId id="294" r:id="rId9"/>
    <p:sldId id="308" r:id="rId10"/>
    <p:sldId id="299" r:id="rId11"/>
    <p:sldId id="296" r:id="rId12"/>
    <p:sldId id="300" r:id="rId13"/>
    <p:sldId id="309" r:id="rId14"/>
    <p:sldId id="301" r:id="rId15"/>
    <p:sldId id="327" r:id="rId16"/>
    <p:sldId id="297" r:id="rId17"/>
    <p:sldId id="310" r:id="rId18"/>
    <p:sldId id="302" r:id="rId19"/>
    <p:sldId id="334" r:id="rId20"/>
    <p:sldId id="312" r:id="rId21"/>
    <p:sldId id="303" r:id="rId22"/>
    <p:sldId id="323" r:id="rId23"/>
    <p:sldId id="353" r:id="rId24"/>
    <p:sldId id="324" r:id="rId25"/>
    <p:sldId id="333" r:id="rId26"/>
  </p:sldIdLst>
  <p:sldSz cx="19006820" cy="1069149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090"/>
    <a:srgbClr val="B9CDE5"/>
    <a:srgbClr val="8EB4E3"/>
    <a:srgbClr val="4F80BD"/>
    <a:srgbClr val="376092"/>
    <a:srgbClr val="E5B7B6"/>
    <a:srgbClr val="F7903C"/>
    <a:srgbClr val="B9D1EE"/>
    <a:srgbClr val="95B3D7"/>
    <a:srgbClr val="537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43" d="100"/>
          <a:sy n="43" d="100"/>
        </p:scale>
        <p:origin x="712" y="64"/>
      </p:cViewPr>
      <p:guideLst>
        <p:guide orient="horz" pos="3331"/>
        <p:guide pos="589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D88F30-7798-4339-9565-1C5357ECA7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5892" y="1749795"/>
            <a:ext cx="14255354" cy="3722335"/>
          </a:xfrm>
        </p:spPr>
        <p:txBody>
          <a:bodyPr anchor="b"/>
          <a:lstStyle>
            <a:lvl1pPr algn="ctr">
              <a:defRPr sz="935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5892" y="5615678"/>
            <a:ext cx="14255354" cy="2581379"/>
          </a:xfrm>
        </p:spPr>
        <p:txBody>
          <a:bodyPr/>
          <a:lstStyle>
            <a:lvl1pPr marL="0" indent="0" algn="ctr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01983" y="569240"/>
            <a:ext cx="4098414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6741" y="569240"/>
            <a:ext cx="12057653" cy="9060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044454" y="2020535"/>
            <a:ext cx="8236846" cy="7857638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67055" marR="0" lvl="1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3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44880" marR="0" lvl="2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22705" marR="0" lvl="3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01165" marR="0" lvl="4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9726806" y="2020535"/>
            <a:ext cx="8236846" cy="7857638"/>
          </a:xfrm>
        </p:spPr>
        <p:txBody>
          <a:bodyPr vert="horz" lIns="101600" tIns="0" rIns="82550" bIns="0" rtlCol="0">
            <a:normAutofit/>
          </a:bodyPr>
          <a:lstStyle>
            <a:lvl1pPr marL="189230" marR="0" lvl="0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044455" y="1485012"/>
            <a:ext cx="16919195" cy="78576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044383" y="4035274"/>
            <a:ext cx="16919195" cy="1401851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465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41" y="2665530"/>
            <a:ext cx="16393657" cy="4447496"/>
          </a:xfrm>
        </p:spPr>
        <p:txBody>
          <a:bodyPr anchor="b"/>
          <a:lstStyle>
            <a:lvl1pPr>
              <a:defRPr sz="935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41" y="7155102"/>
            <a:ext cx="16393657" cy="2338833"/>
          </a:xfrm>
        </p:spPr>
        <p:txBody>
          <a:bodyPr/>
          <a:lstStyle>
            <a:lvl1pPr marL="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1pPr>
            <a:lvl2pPr marL="712470" indent="0">
              <a:buNone/>
              <a:defRPr sz="3120">
                <a:solidFill>
                  <a:schemeClr val="tx1">
                    <a:tint val="75000"/>
                  </a:schemeClr>
                </a:solidFill>
              </a:defRPr>
            </a:lvl2pPr>
            <a:lvl3pPr marL="1425575" indent="0">
              <a:buNone/>
              <a:defRPr sz="2805">
                <a:solidFill>
                  <a:schemeClr val="tx1">
                    <a:tint val="75000"/>
                  </a:schemeClr>
                </a:solidFill>
              </a:defRPr>
            </a:lvl3pPr>
            <a:lvl4pPr marL="213804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4pPr>
            <a:lvl5pPr marL="285115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5pPr>
            <a:lvl6pPr marL="356362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6pPr>
            <a:lvl7pPr marL="427672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7pPr>
            <a:lvl8pPr marL="498919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8pPr>
            <a:lvl9pPr marL="570230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741" y="2846200"/>
            <a:ext cx="807803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2363" y="2846200"/>
            <a:ext cx="807803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16" y="569241"/>
            <a:ext cx="16393657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217" y="2620980"/>
            <a:ext cx="8040910" cy="1284502"/>
          </a:xfrm>
        </p:spPr>
        <p:txBody>
          <a:bodyPr anchor="b"/>
          <a:lstStyle>
            <a:lvl1pPr marL="0" indent="0">
              <a:buNone/>
              <a:defRPr sz="3740" b="1"/>
            </a:lvl1pPr>
            <a:lvl2pPr marL="712470" indent="0">
              <a:buNone/>
              <a:defRPr sz="3120" b="1"/>
            </a:lvl2pPr>
            <a:lvl3pPr marL="1425575" indent="0">
              <a:buNone/>
              <a:defRPr sz="2805" b="1"/>
            </a:lvl3pPr>
            <a:lvl4pPr marL="2138045" indent="0">
              <a:buNone/>
              <a:defRPr sz="2495" b="1"/>
            </a:lvl4pPr>
            <a:lvl5pPr marL="2851150" indent="0">
              <a:buNone/>
              <a:defRPr sz="2495" b="1"/>
            </a:lvl5pPr>
            <a:lvl6pPr marL="3563620" indent="0">
              <a:buNone/>
              <a:defRPr sz="2495" b="1"/>
            </a:lvl6pPr>
            <a:lvl7pPr marL="4276725" indent="0">
              <a:buNone/>
              <a:defRPr sz="2495" b="1"/>
            </a:lvl7pPr>
            <a:lvl8pPr marL="4989195" indent="0">
              <a:buNone/>
              <a:defRPr sz="2495" b="1"/>
            </a:lvl8pPr>
            <a:lvl9pPr marL="5702300" indent="0">
              <a:buNone/>
              <a:defRPr sz="249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9217" y="3905482"/>
            <a:ext cx="8040910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22364" y="2620980"/>
            <a:ext cx="8080509" cy="1284502"/>
          </a:xfrm>
        </p:spPr>
        <p:txBody>
          <a:bodyPr anchor="b"/>
          <a:lstStyle>
            <a:lvl1pPr marL="0" indent="0">
              <a:buNone/>
              <a:defRPr sz="3740" b="1"/>
            </a:lvl1pPr>
            <a:lvl2pPr marL="712470" indent="0">
              <a:buNone/>
              <a:defRPr sz="3120" b="1"/>
            </a:lvl2pPr>
            <a:lvl3pPr marL="1425575" indent="0">
              <a:buNone/>
              <a:defRPr sz="2805" b="1"/>
            </a:lvl3pPr>
            <a:lvl4pPr marL="2138045" indent="0">
              <a:buNone/>
              <a:defRPr sz="2495" b="1"/>
            </a:lvl4pPr>
            <a:lvl5pPr marL="2851150" indent="0">
              <a:buNone/>
              <a:defRPr sz="2495" b="1"/>
            </a:lvl5pPr>
            <a:lvl6pPr marL="3563620" indent="0">
              <a:buNone/>
              <a:defRPr sz="2495" b="1"/>
            </a:lvl6pPr>
            <a:lvl7pPr marL="4276725" indent="0">
              <a:buNone/>
              <a:defRPr sz="2495" b="1"/>
            </a:lvl7pPr>
            <a:lvl8pPr marL="4989195" indent="0">
              <a:buNone/>
              <a:defRPr sz="2495" b="1"/>
            </a:lvl8pPr>
            <a:lvl9pPr marL="5702300" indent="0">
              <a:buNone/>
              <a:defRPr sz="249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22364" y="3905482"/>
            <a:ext cx="8080509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17" y="712788"/>
            <a:ext cx="6130296" cy="2494756"/>
          </a:xfrm>
        </p:spPr>
        <p:txBody>
          <a:bodyPr anchor="b"/>
          <a:lstStyle>
            <a:lvl1pPr>
              <a:defRPr sz="49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509" y="1539424"/>
            <a:ext cx="9622364" cy="7598117"/>
          </a:xfrm>
        </p:spPr>
        <p:txBody>
          <a:bodyPr/>
          <a:lstStyle>
            <a:lvl1pPr>
              <a:defRPr sz="4990"/>
            </a:lvl1pPr>
            <a:lvl2pPr>
              <a:defRPr sz="4365"/>
            </a:lvl2pPr>
            <a:lvl3pPr>
              <a:defRPr sz="3740"/>
            </a:lvl3pPr>
            <a:lvl4pPr>
              <a:defRPr sz="3120"/>
            </a:lvl4pPr>
            <a:lvl5pPr>
              <a:defRPr sz="3120"/>
            </a:lvl5pPr>
            <a:lvl6pPr>
              <a:defRPr sz="3120"/>
            </a:lvl6pPr>
            <a:lvl7pPr>
              <a:defRPr sz="3120"/>
            </a:lvl7pPr>
            <a:lvl8pPr>
              <a:defRPr sz="3120"/>
            </a:lvl8pPr>
            <a:lvl9pPr>
              <a:defRPr sz="31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217" y="3207544"/>
            <a:ext cx="6130296" cy="5942372"/>
          </a:xfrm>
        </p:spPr>
        <p:txBody>
          <a:bodyPr/>
          <a:lstStyle>
            <a:lvl1pPr marL="0" indent="0">
              <a:buNone/>
              <a:defRPr sz="2495"/>
            </a:lvl1pPr>
            <a:lvl2pPr marL="712470" indent="0">
              <a:buNone/>
              <a:defRPr sz="2185"/>
            </a:lvl2pPr>
            <a:lvl3pPr marL="1425575" indent="0">
              <a:buNone/>
              <a:defRPr sz="1870"/>
            </a:lvl3pPr>
            <a:lvl4pPr marL="2138045" indent="0">
              <a:buNone/>
              <a:defRPr sz="1560"/>
            </a:lvl4pPr>
            <a:lvl5pPr marL="2851150" indent="0">
              <a:buNone/>
              <a:defRPr sz="1560"/>
            </a:lvl5pPr>
            <a:lvl6pPr marL="3563620" indent="0">
              <a:buNone/>
              <a:defRPr sz="1560"/>
            </a:lvl6pPr>
            <a:lvl7pPr marL="4276725" indent="0">
              <a:buNone/>
              <a:defRPr sz="1560"/>
            </a:lvl7pPr>
            <a:lvl8pPr marL="4989195" indent="0">
              <a:buNone/>
              <a:defRPr sz="1560"/>
            </a:lvl8pPr>
            <a:lvl9pPr marL="5702300" indent="0">
              <a:buNone/>
              <a:defRPr sz="156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17" y="712788"/>
            <a:ext cx="6130296" cy="2494756"/>
          </a:xfrm>
        </p:spPr>
        <p:txBody>
          <a:bodyPr anchor="b"/>
          <a:lstStyle>
            <a:lvl1pPr>
              <a:defRPr sz="49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80509" y="1539424"/>
            <a:ext cx="9622364" cy="7598117"/>
          </a:xfrm>
        </p:spPr>
        <p:txBody>
          <a:bodyPr anchor="t"/>
          <a:lstStyle>
            <a:lvl1pPr marL="0" indent="0">
              <a:buNone/>
              <a:defRPr sz="4990"/>
            </a:lvl1pPr>
            <a:lvl2pPr marL="712470" indent="0">
              <a:buNone/>
              <a:defRPr sz="4365"/>
            </a:lvl2pPr>
            <a:lvl3pPr marL="1425575" indent="0">
              <a:buNone/>
              <a:defRPr sz="3740"/>
            </a:lvl3pPr>
            <a:lvl4pPr marL="2138045" indent="0">
              <a:buNone/>
              <a:defRPr sz="3120"/>
            </a:lvl4pPr>
            <a:lvl5pPr marL="2851150" indent="0">
              <a:buNone/>
              <a:defRPr sz="3120"/>
            </a:lvl5pPr>
            <a:lvl6pPr marL="3563620" indent="0">
              <a:buNone/>
              <a:defRPr sz="3120"/>
            </a:lvl6pPr>
            <a:lvl7pPr marL="4276725" indent="0">
              <a:buNone/>
              <a:defRPr sz="3120"/>
            </a:lvl7pPr>
            <a:lvl8pPr marL="4989195" indent="0">
              <a:buNone/>
              <a:defRPr sz="3120"/>
            </a:lvl8pPr>
            <a:lvl9pPr marL="5702300" indent="0">
              <a:buNone/>
              <a:defRPr sz="312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217" y="3207544"/>
            <a:ext cx="6130296" cy="5942372"/>
          </a:xfrm>
        </p:spPr>
        <p:txBody>
          <a:bodyPr/>
          <a:lstStyle>
            <a:lvl1pPr marL="0" indent="0">
              <a:buNone/>
              <a:defRPr sz="2495"/>
            </a:lvl1pPr>
            <a:lvl2pPr marL="712470" indent="0">
              <a:buNone/>
              <a:defRPr sz="2185"/>
            </a:lvl2pPr>
            <a:lvl3pPr marL="1425575" indent="0">
              <a:buNone/>
              <a:defRPr sz="1870"/>
            </a:lvl3pPr>
            <a:lvl4pPr marL="2138045" indent="0">
              <a:buNone/>
              <a:defRPr sz="1560"/>
            </a:lvl4pPr>
            <a:lvl5pPr marL="2851150" indent="0">
              <a:buNone/>
              <a:defRPr sz="1560"/>
            </a:lvl5pPr>
            <a:lvl6pPr marL="3563620" indent="0">
              <a:buNone/>
              <a:defRPr sz="1560"/>
            </a:lvl6pPr>
            <a:lvl7pPr marL="4276725" indent="0">
              <a:buNone/>
              <a:defRPr sz="1560"/>
            </a:lvl7pPr>
            <a:lvl8pPr marL="4989195" indent="0">
              <a:buNone/>
              <a:defRPr sz="1560"/>
            </a:lvl8pPr>
            <a:lvl9pPr marL="5702300" indent="0">
              <a:buNone/>
              <a:defRPr sz="156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741" y="569241"/>
            <a:ext cx="16393657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741" y="2846200"/>
            <a:ext cx="16393657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6741" y="9909727"/>
            <a:ext cx="427660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6115" y="9909727"/>
            <a:ext cx="641490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3791" y="9909727"/>
            <a:ext cx="427660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142494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4940" rtl="0" eaLnBrk="1" latinLnBrk="0" hangingPunct="1">
        <a:lnSpc>
          <a:spcPct val="90000"/>
        </a:lnSpc>
        <a:spcBef>
          <a:spcPts val="1560"/>
        </a:spcBef>
        <a:buFont typeface="Arial" panose="020B060402020209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4940" rtl="0" eaLnBrk="1" latinLnBrk="0" hangingPunct="1">
        <a:lnSpc>
          <a:spcPct val="90000"/>
        </a:lnSpc>
        <a:spcBef>
          <a:spcPts val="780"/>
        </a:spcBef>
        <a:buFont typeface="Arial" panose="020B0604020202090204" pitchFamily="34" charset="0"/>
        <a:buChar char="•"/>
        <a:defRPr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4940" rtl="0" eaLnBrk="1" latinLnBrk="0" hangingPunct="1">
        <a:lnSpc>
          <a:spcPct val="90000"/>
        </a:lnSpc>
        <a:spcBef>
          <a:spcPts val="780"/>
        </a:spcBef>
        <a:buFont typeface="Arial" panose="020B060402020209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4940" rtl="0" eaLnBrk="1" latinLnBrk="0" hangingPunct="1">
        <a:lnSpc>
          <a:spcPct val="90000"/>
        </a:lnSpc>
        <a:spcBef>
          <a:spcPts val="780"/>
        </a:spcBef>
        <a:buFont typeface="Arial" panose="020B060402020209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4940" rtl="0" eaLnBrk="1" latinLnBrk="0" hangingPunct="1">
        <a:lnSpc>
          <a:spcPct val="90000"/>
        </a:lnSpc>
        <a:spcBef>
          <a:spcPts val="780"/>
        </a:spcBef>
        <a:buFont typeface="Arial" panose="020B060402020209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4940" rtl="0" eaLnBrk="1" latinLnBrk="0" hangingPunct="1">
        <a:lnSpc>
          <a:spcPct val="90000"/>
        </a:lnSpc>
        <a:spcBef>
          <a:spcPts val="780"/>
        </a:spcBef>
        <a:buFont typeface="Arial" panose="020B060402020209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4940" rtl="0" eaLnBrk="1" latinLnBrk="0" hangingPunct="1">
        <a:lnSpc>
          <a:spcPct val="90000"/>
        </a:lnSpc>
        <a:spcBef>
          <a:spcPts val="780"/>
        </a:spcBef>
        <a:buFont typeface="Arial" panose="020B060402020209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4940" rtl="0" eaLnBrk="1" latinLnBrk="0" hangingPunct="1">
        <a:lnSpc>
          <a:spcPct val="90000"/>
        </a:lnSpc>
        <a:spcBef>
          <a:spcPts val="780"/>
        </a:spcBef>
        <a:buFont typeface="Arial" panose="020B060402020209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4940" rtl="0" eaLnBrk="1" latinLnBrk="0" hangingPunct="1">
        <a:lnSpc>
          <a:spcPct val="90000"/>
        </a:lnSpc>
        <a:spcBef>
          <a:spcPts val="780"/>
        </a:spcBef>
        <a:buFont typeface="Arial" panose="020B060402020209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4940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4940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4940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4940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4940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4940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4940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4940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4940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7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9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0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1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4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5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742349" y="8770696"/>
            <a:ext cx="7522440" cy="1520825"/>
          </a:xfrm>
          <a:prstGeom prst="rect">
            <a:avLst/>
          </a:prstGeom>
        </p:spPr>
        <p:txBody>
          <a:bodyPr wrap="square" lIns="142555" tIns="71277" rIns="142555" bIns="71277">
            <a:spAutoFit/>
          </a:bodyPr>
          <a:lstStyle/>
          <a:p>
            <a:pPr algn="ctr">
              <a:spcBef>
                <a:spcPts val="935"/>
              </a:spcBef>
              <a:spcAft>
                <a:spcPts val="935"/>
              </a:spcAft>
            </a:pPr>
            <a:r>
              <a:rPr lang="zh-CN" altLang="en-US" sz="37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教务处</a:t>
            </a:r>
            <a:endParaRPr lang="en-US" altLang="zh-CN" sz="37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spcBef>
                <a:spcPts val="935"/>
              </a:spcBef>
              <a:spcAft>
                <a:spcPts val="935"/>
              </a:spcAft>
            </a:pPr>
            <a:r>
              <a:rPr lang="en-US" altLang="zh-CN" sz="37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sz="37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37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37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37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16</a:t>
            </a:r>
            <a:r>
              <a:rPr lang="zh-CN" altLang="en-US" sz="37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endParaRPr lang="zh-CN" altLang="en-US" sz="37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65353"/>
            <a:ext cx="19007136" cy="4698221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 bwMode="auto">
          <a:xfrm>
            <a:off x="1" y="1153385"/>
            <a:ext cx="19007136" cy="197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2555" tIns="71277" rIns="142555" bIns="7127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br>
              <a:rPr lang="zh-CN" altLang="en-US" sz="6200" b="1" kern="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6200" b="1" kern="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北京石油化工学院</a:t>
            </a:r>
            <a:endParaRPr lang="zh-CN" altLang="en-US" sz="6200" b="1" kern="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6200" b="1" kern="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sz="6200" b="1" kern="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年春季学期第四周线上教学情况通报</a:t>
            </a:r>
            <a:br>
              <a:rPr lang="zh-CN" altLang="en-US" sz="6200" b="1" kern="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6200" b="1" kern="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7"/>
          <p:cNvSpPr txBox="1"/>
          <p:nvPr/>
        </p:nvSpPr>
        <p:spPr>
          <a:xfrm>
            <a:off x="2466753" y="3766783"/>
            <a:ext cx="147154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Arial Black" panose="020B0A04020102020204" charset="0"/>
              </a:rPr>
              <a:t>1.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Arial Black" panose="020B0A04020102020204" charset="0"/>
              </a:rPr>
              <a:t>云班课使用情况          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Arial Black" panose="020B0A04020102020204" charset="0"/>
              </a:rPr>
              <a:t>2.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Arial Black" panose="020B0A04020102020204" charset="0"/>
              </a:rPr>
              <a:t>班课资源统计           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Arial Black" panose="020B0A04020102020204" charset="0"/>
              </a:rPr>
              <a:t>3.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Arial Black" panose="020B0A04020102020204" charset="0"/>
              </a:rPr>
              <a:t>班课教学活动统计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cs typeface="Arial Black" panose="020B0A04020102020204" charset="0"/>
            </a:endParaRPr>
          </a:p>
          <a:p>
            <a:pPr indent="-3888105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Arial Black" panose="020B0A04020102020204" charset="0"/>
              </a:rPr>
              <a:t>4.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Arial Black" panose="020B0A04020102020204" charset="0"/>
              </a:rPr>
              <a:t>班课试题统计              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Arial Black" panose="020B0A04020102020204" charset="0"/>
              </a:rPr>
              <a:t>5.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Arial Black" panose="020B0A04020102020204" charset="0"/>
              </a:rPr>
              <a:t>班课活跃指数           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Arial Black" panose="020B0A04020102020204" charset="0"/>
              </a:rPr>
              <a:t>6.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Arial Black" panose="020B0A04020102020204" charset="0"/>
              </a:rPr>
              <a:t>教学检查情况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第四周-院系活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9210" y="2534920"/>
            <a:ext cx="16740505" cy="80625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73835" y="343535"/>
            <a:ext cx="4044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03.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班课教学活动统计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787232" y="2012633"/>
            <a:ext cx="8907145" cy="829310"/>
            <a:chOff x="136" y="4873"/>
            <a:chExt cx="14027" cy="1306"/>
          </a:xfrm>
        </p:grpSpPr>
        <p:sp>
          <p:nvSpPr>
            <p:cNvPr id="10" name="文本框 9"/>
            <p:cNvSpPr txBox="1"/>
            <p:nvPr/>
          </p:nvSpPr>
          <p:spPr>
            <a:xfrm>
              <a:off x="136" y="4873"/>
              <a:ext cx="140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 dirty="0"/>
                <a:t>第四周</a:t>
              </a:r>
              <a:r>
                <a:rPr sz="2800" dirty="0" err="1">
                  <a:sym typeface="+mn-ea"/>
                </a:rPr>
                <a:t>各教学院（系）云班课</a:t>
              </a:r>
              <a:r>
                <a:rPr sz="2800" b="1" dirty="0" err="1"/>
                <a:t>新</a:t>
              </a:r>
              <a:r>
                <a:rPr lang="zh-CN" sz="2800" b="1" dirty="0"/>
                <a:t>开展</a:t>
              </a:r>
              <a:r>
                <a:rPr lang="zh-CN" altLang="en-US" sz="2800" dirty="0"/>
                <a:t>教学</a:t>
              </a:r>
              <a:r>
                <a:rPr lang="zh-CN" sz="2800" dirty="0"/>
                <a:t>活动</a:t>
              </a:r>
              <a:r>
                <a:rPr lang="zh-CN" altLang="en-US" sz="2800" dirty="0"/>
                <a:t>数</a:t>
              </a:r>
              <a:r>
                <a:rPr sz="2800" dirty="0" err="1"/>
                <a:t>统计</a:t>
              </a:r>
              <a:endParaRPr sz="2800" dirty="0"/>
            </a:p>
          </p:txBody>
        </p:sp>
        <p:sp>
          <p:nvSpPr>
            <p:cNvPr id="11" name="等腰三角形 10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第四周-课均新开展活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3475" y="2741295"/>
            <a:ext cx="12718415" cy="68033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73835" y="343535"/>
            <a:ext cx="4044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03.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班课教学活动统计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233526" y="1913255"/>
            <a:ext cx="10178674" cy="828040"/>
            <a:chOff x="-534" y="4875"/>
            <a:chExt cx="15173" cy="1304"/>
          </a:xfrm>
        </p:grpSpPr>
        <p:sp>
          <p:nvSpPr>
            <p:cNvPr id="10" name="文本框 9"/>
            <p:cNvSpPr txBox="1"/>
            <p:nvPr/>
          </p:nvSpPr>
          <p:spPr>
            <a:xfrm>
              <a:off x="-534" y="4875"/>
              <a:ext cx="1517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 dirty="0"/>
                <a:t>第四周各</a:t>
              </a:r>
              <a:r>
                <a:rPr sz="2800" dirty="0" err="1">
                  <a:sym typeface="+mn-ea"/>
                </a:rPr>
                <a:t>教学院（系）</a:t>
              </a:r>
              <a:r>
                <a:rPr sz="2800" b="1" dirty="0" err="1">
                  <a:sym typeface="+mn-ea"/>
                </a:rPr>
                <a:t>平均每门云班课</a:t>
              </a:r>
              <a:r>
                <a:rPr sz="2800" b="1" dirty="0" err="1"/>
                <a:t>新</a:t>
              </a:r>
              <a:r>
                <a:rPr lang="zh-CN" sz="2800" b="1" dirty="0"/>
                <a:t>开展</a:t>
              </a:r>
              <a:r>
                <a:rPr lang="zh-CN" altLang="en-US" sz="2800" b="1" dirty="0"/>
                <a:t>教学</a:t>
              </a:r>
              <a:r>
                <a:rPr lang="zh-CN" sz="2800" b="1" dirty="0"/>
                <a:t>活动</a:t>
              </a:r>
              <a:r>
                <a:rPr lang="zh-CN" altLang="en-US" sz="2800" b="1" dirty="0"/>
                <a:t>数</a:t>
              </a:r>
              <a:r>
                <a:rPr sz="2800" dirty="0" err="1"/>
                <a:t>统计</a:t>
              </a:r>
              <a:endParaRPr sz="2800" dirty="0"/>
            </a:p>
          </p:txBody>
        </p:sp>
        <p:sp>
          <p:nvSpPr>
            <p:cNvPr id="11" name="等腰三角形 10"/>
            <p:cNvSpPr/>
            <p:nvPr/>
          </p:nvSpPr>
          <p:spPr>
            <a:xfrm flipH="1" flipV="1">
              <a:off x="5891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-2461062" y="2829561"/>
            <a:ext cx="11654076" cy="7447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2800" b="1" dirty="0">
                <a:solidFill>
                  <a:schemeClr val="accent5"/>
                </a:solidFill>
                <a:latin typeface="+mn-ea"/>
                <a:cs typeface="+mn-ea"/>
              </a:rPr>
              <a:t>上周</a:t>
            </a:r>
            <a:r>
              <a:rPr lang="zh-CN" altLang="en-US" sz="2800" dirty="0">
                <a:latin typeface="+mn-ea"/>
                <a:cs typeface="+mn-ea"/>
              </a:rPr>
              <a:t>各教学院（系）的</a:t>
            </a:r>
            <a:endParaRPr lang="zh-CN" altLang="en-US" sz="28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</a:rPr>
              <a:t>课均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新开展活动</a:t>
            </a:r>
            <a:r>
              <a:rPr lang="zh-CN" altLang="en-US" sz="2800" dirty="0">
                <a:latin typeface="+mn-ea"/>
                <a:cs typeface="+mn-ea"/>
              </a:rPr>
              <a:t>在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1.4-6.1</a:t>
            </a:r>
            <a:r>
              <a:rPr lang="zh-CN" altLang="en-US" sz="2800" dirty="0">
                <a:latin typeface="+mn-ea"/>
                <a:cs typeface="+mn-ea"/>
              </a:rPr>
              <a:t>之间</a:t>
            </a:r>
            <a:endParaRPr lang="zh-CN" altLang="en-US" sz="28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</a:rPr>
              <a:t>全校平均每门云班课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新开展活动</a:t>
            </a:r>
            <a:r>
              <a:rPr lang="zh-CN" altLang="en-US" sz="2800" dirty="0">
                <a:latin typeface="+mn-ea"/>
                <a:cs typeface="+mn-ea"/>
              </a:rPr>
              <a:t>数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</a:rPr>
              <a:t>3.7</a:t>
            </a: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 fontAlgn="auto"/>
            <a:r>
              <a:rPr lang="zh-CN" altLang="en-US" sz="2800" b="1" dirty="0">
                <a:solidFill>
                  <a:schemeClr val="accent5"/>
                </a:solidFill>
                <a:latin typeface="Comic Sans MS" panose="030F0902030302020204" charset="0"/>
                <a:cs typeface="Comic Sans MS" panose="030F0902030302020204" charset="0"/>
              </a:rPr>
              <a:t>第四周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各教学院（系）的</a:t>
            </a:r>
            <a:endParaRPr lang="zh-CN" altLang="en-US" sz="28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课均新开展活动在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1.6-6.9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之间</a:t>
            </a:r>
            <a:endParaRPr lang="zh-CN" altLang="en-US" sz="2800" dirty="0">
              <a:latin typeface="+mn-ea"/>
              <a:cs typeface="+mn-ea"/>
              <a:sym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全校平均每门云班课新开展活动数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3.3</a:t>
            </a: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zh-CN" altLang="en-US" sz="32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zh-CN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zh-CN" altLang="en-US" sz="28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73835" y="343535"/>
            <a:ext cx="4044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03.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班课教学活动统计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787232" y="1737678"/>
            <a:ext cx="7432040" cy="829310"/>
            <a:chOff x="136" y="4873"/>
            <a:chExt cx="11704" cy="1306"/>
          </a:xfrm>
        </p:grpSpPr>
        <p:sp>
          <p:nvSpPr>
            <p:cNvPr id="10" name="文本框 9"/>
            <p:cNvSpPr txBox="1"/>
            <p:nvPr/>
          </p:nvSpPr>
          <p:spPr>
            <a:xfrm>
              <a:off x="136" y="4873"/>
              <a:ext cx="117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 dirty="0">
                  <a:sym typeface="+mn-ea"/>
                </a:rPr>
                <a:t>全校</a:t>
              </a:r>
              <a:r>
                <a:rPr sz="2800" dirty="0" err="1">
                  <a:sym typeface="+mn-ea"/>
                </a:rPr>
                <a:t>云班课</a:t>
              </a:r>
              <a:r>
                <a:rPr lang="zh-CN" sz="2800" dirty="0">
                  <a:sym typeface="+mn-ea"/>
                </a:rPr>
                <a:t>开展</a:t>
              </a:r>
              <a:r>
                <a:rPr lang="zh-CN" altLang="en-US" sz="2800" dirty="0">
                  <a:sym typeface="+mn-ea"/>
                </a:rPr>
                <a:t>教学</a:t>
              </a:r>
              <a:r>
                <a:rPr lang="zh-CN" sz="2800" dirty="0">
                  <a:sym typeface="+mn-ea"/>
                </a:rPr>
                <a:t>活动数量</a:t>
              </a:r>
              <a:r>
                <a:rPr lang="en-US" sz="2800" dirty="0">
                  <a:sym typeface="+mn-ea"/>
                </a:rPr>
                <a:t>TOP10</a:t>
              </a:r>
              <a:endParaRPr sz="2800" dirty="0"/>
            </a:p>
          </p:txBody>
        </p:sp>
        <p:sp>
          <p:nvSpPr>
            <p:cNvPr id="11" name="等腰三角形 10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" name="表格 2"/>
          <p:cNvGraphicFramePr/>
          <p:nvPr/>
        </p:nvGraphicFramePr>
        <p:xfrm>
          <a:off x="693420" y="2726055"/>
          <a:ext cx="17549495" cy="726567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527300"/>
                <a:gridCol w="6451600"/>
                <a:gridCol w="5916930"/>
                <a:gridCol w="1487805"/>
                <a:gridCol w="1165860"/>
              </a:tblGrid>
              <a:tr h="6762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教师所在院系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班级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课程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班课号</a:t>
                      </a:r>
                      <a:endParaRPr lang="zh-CN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活动数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7346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数理系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400"/>
                        <a:t>大数据191 计191 计192 生物191 药191 药192 应191 自191 自192 自193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400"/>
                        <a:t>杜建卫-(高等数学A(Ⅱ))-MATH111-10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5813064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84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7346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数理系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400"/>
                        <a:t>大数据191 计191 计192 生物191 药191 药192 应191 自191 自192 自193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400"/>
                        <a:t>崔丽敏-(高等数学A(Ⅱ))-MATH111-8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5086666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79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5213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外语系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400"/>
                        <a:t>自191 自192 自193 大数据191 计191 计192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400"/>
                        <a:t>隆建凤-(大学英语读写译(Ⅱ))-FOL111-27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7677045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69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7346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马克思主义学院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400"/>
                        <a:t>材料类181材料类182材料类183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400"/>
                        <a:t>耿科研-(毛泽东思想和中国特色社会主义理论体系概论)-SSE004-5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8632509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68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5219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外语系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400"/>
                        <a:t>电191 电192 通191 通192 物联网191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400"/>
                        <a:t>隆建凤-(大学英语读写译(Ⅱ))-FOL111-32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1970032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68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7346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数理系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400"/>
                        <a:t>安191 安192 储191 储192 化191 化192 化193 能动191 能动192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400"/>
                        <a:t>刘新红-(高等数学A(Ⅱ))-MATH111-3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6552612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64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5213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化学工程学院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400"/>
                        <a:t>材料类194材料类195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400"/>
                        <a:t>王萍-(有机化学B)-CHM111-3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9316317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64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5219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数理系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400"/>
                        <a:t>旅管类191旅管类192旅管类193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400"/>
                        <a:t>韩英-(高等数学B(Ⅱ))-MATH112-2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2302449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58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5213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安全工程学院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安181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亢永-(安全系统工程)-SAE203-1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2963724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58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5213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机械工程学院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机181机182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张建军-(工程材料与成型技术基础)-MME212-2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2211222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58</a:t>
                      </a:r>
                      <a:endParaRPr lang="en-US" altLang="zh-CN" sz="2400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第四周-试题总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8785" y="2413635"/>
            <a:ext cx="13328650" cy="70434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73835" y="343535"/>
            <a:ext cx="40449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04.</a:t>
            </a:r>
            <a:endParaRPr lang="en-US" altLang="zh-CN" sz="6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班课试题统计</a:t>
            </a:r>
            <a:endParaRPr lang="zh-CN" altLang="en-US" sz="360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679815" y="1891665"/>
            <a:ext cx="8043545" cy="889635"/>
            <a:chOff x="-347" y="4778"/>
            <a:chExt cx="12667" cy="1401"/>
          </a:xfrm>
        </p:grpSpPr>
        <p:sp>
          <p:nvSpPr>
            <p:cNvPr id="4" name="文本框 3"/>
            <p:cNvSpPr txBox="1"/>
            <p:nvPr/>
          </p:nvSpPr>
          <p:spPr>
            <a:xfrm>
              <a:off x="-347" y="4778"/>
              <a:ext cx="1266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sz="2800" dirty="0" err="1">
                  <a:sym typeface="+mn-ea"/>
                </a:rPr>
                <a:t>各教学院（系）云班课</a:t>
              </a:r>
              <a:r>
                <a:rPr lang="zh-CN" sz="2800" dirty="0"/>
                <a:t>试题库</a:t>
              </a:r>
              <a:r>
                <a:rPr lang="zh-CN" altLang="en-US" sz="2800" dirty="0"/>
                <a:t>总体</a:t>
              </a:r>
              <a:r>
                <a:rPr lang="zh-CN" sz="2800" dirty="0"/>
                <a:t>数量</a:t>
              </a:r>
              <a:r>
                <a:rPr sz="2800" dirty="0" err="1"/>
                <a:t>统计</a:t>
              </a:r>
              <a:endParaRPr sz="2800" dirty="0"/>
            </a:p>
          </p:txBody>
        </p:sp>
        <p:sp>
          <p:nvSpPr>
            <p:cNvPr id="5" name="等腰三角形 4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-2584887" y="3832861"/>
            <a:ext cx="11654076" cy="3261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3200" dirty="0">
                <a:latin typeface="+mn-ea"/>
                <a:cs typeface="+mn-ea"/>
              </a:rPr>
              <a:t>全校云班课试题库</a:t>
            </a:r>
            <a:endParaRPr lang="zh-CN" altLang="en-US" sz="32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3200" dirty="0">
                <a:latin typeface="+mn-ea"/>
                <a:cs typeface="+mn-ea"/>
              </a:rPr>
              <a:t>试题总量为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40727</a:t>
            </a: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个</a:t>
            </a:r>
            <a:endParaRPr lang="zh-CN" altLang="en-US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zh-CN" altLang="en-US" sz="28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第四周-试题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8785" y="2585720"/>
            <a:ext cx="13335635" cy="63957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73835" y="343535"/>
            <a:ext cx="40449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04.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班课试题统计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8679815" y="1891665"/>
            <a:ext cx="8043545" cy="889635"/>
            <a:chOff x="-347" y="4778"/>
            <a:chExt cx="12667" cy="1401"/>
          </a:xfrm>
        </p:grpSpPr>
        <p:sp>
          <p:nvSpPr>
            <p:cNvPr id="4" name="文本框 3"/>
            <p:cNvSpPr txBox="1"/>
            <p:nvPr/>
          </p:nvSpPr>
          <p:spPr>
            <a:xfrm>
              <a:off x="-347" y="4778"/>
              <a:ext cx="1266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/>
                <a:t>第四周</a:t>
              </a:r>
              <a:r>
                <a:rPr sz="2800" dirty="0" err="1">
                  <a:sym typeface="+mn-ea"/>
                </a:rPr>
                <a:t>各教学院（系）云班课</a:t>
              </a:r>
              <a:r>
                <a:rPr sz="2800" b="1"/>
                <a:t>新</a:t>
              </a:r>
              <a:r>
                <a:rPr lang="zh-CN" sz="2800" b="1"/>
                <a:t>发布</a:t>
              </a:r>
              <a:r>
                <a:rPr lang="zh-CN" sz="2800"/>
                <a:t>试题数量</a:t>
              </a:r>
              <a:r>
                <a:rPr sz="2800"/>
                <a:t>统计</a:t>
              </a:r>
              <a:endParaRPr sz="2800"/>
            </a:p>
          </p:txBody>
        </p:sp>
        <p:sp>
          <p:nvSpPr>
            <p:cNvPr id="5" name="等腰三角形 4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-2584887" y="3832861"/>
            <a:ext cx="11654076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endParaRPr lang="en-US" sz="2200" b="1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2019-2020</a:t>
            </a:r>
            <a:r>
              <a:rPr lang="zh-CN" altLang="en-US" sz="3200" b="1" dirty="0">
                <a:latin typeface="+mn-ea"/>
                <a:cs typeface="+mn-ea"/>
              </a:rPr>
              <a:t>学年春季学期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+mn-ea"/>
              </a:rPr>
              <a:t>第四周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3200" dirty="0">
                <a:latin typeface="+mn-ea"/>
                <a:cs typeface="+mn-ea"/>
              </a:rPr>
              <a:t>全校云班课新发布试题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2381</a:t>
            </a: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个</a:t>
            </a:r>
            <a:endParaRPr lang="zh-CN" altLang="en-US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 fontAlgn="auto"/>
            <a:r>
              <a:rPr lang="zh-CN" altLang="en-US" sz="3200" dirty="0">
                <a:latin typeface="Comic Sans MS" panose="030F0902030302020204" charset="0"/>
                <a:cs typeface="Comic Sans MS" panose="030F0902030302020204" charset="0"/>
              </a:rPr>
              <a:t>较上周减少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</a:rPr>
              <a:t>467</a:t>
            </a:r>
            <a:r>
              <a:rPr lang="zh-CN" altLang="en-US" sz="3200" dirty="0">
                <a:latin typeface="Comic Sans MS" panose="030F0902030302020204" charset="0"/>
                <a:cs typeface="Comic Sans MS" panose="030F0902030302020204" charset="0"/>
              </a:rPr>
              <a:t>个</a:t>
            </a:r>
            <a:endParaRPr lang="zh-CN" altLang="en-US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 fontAlgn="auto"/>
            <a:r>
              <a:rPr lang="zh-CN" altLang="en-US" sz="3200" dirty="0">
                <a:latin typeface="Comic Sans MS" panose="030F0902030302020204" charset="0"/>
                <a:cs typeface="Comic Sans MS" panose="030F0902030302020204" charset="0"/>
              </a:rPr>
              <a:t>环比下降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</a:rPr>
              <a:t>16%</a:t>
            </a: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第四周-课均试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5095" y="2433955"/>
            <a:ext cx="12492990" cy="73729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73835" y="343535"/>
            <a:ext cx="40449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04.</a:t>
            </a:r>
            <a:endParaRPr lang="en-US" altLang="zh-CN" sz="6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班课试题统计</a:t>
            </a:r>
            <a:endParaRPr lang="zh-CN" altLang="en-US" sz="360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461072" y="1911985"/>
            <a:ext cx="9794240" cy="908685"/>
            <a:chOff x="-673" y="4748"/>
            <a:chExt cx="13356" cy="1431"/>
          </a:xfrm>
        </p:grpSpPr>
        <p:sp>
          <p:nvSpPr>
            <p:cNvPr id="4" name="文本框 3"/>
            <p:cNvSpPr txBox="1"/>
            <p:nvPr/>
          </p:nvSpPr>
          <p:spPr>
            <a:xfrm>
              <a:off x="-673" y="4748"/>
              <a:ext cx="1335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/>
                <a:t>第四周</a:t>
              </a:r>
              <a:r>
                <a:rPr sz="2800" dirty="0" err="1">
                  <a:sym typeface="+mn-ea"/>
                </a:rPr>
                <a:t>各教学院（系）</a:t>
              </a:r>
              <a:r>
                <a:rPr sz="2800" b="1" dirty="0" err="1">
                  <a:sym typeface="+mn-ea"/>
                </a:rPr>
                <a:t>平均每门云班课</a:t>
              </a:r>
              <a:r>
                <a:rPr sz="2800" b="1"/>
                <a:t>新</a:t>
              </a:r>
              <a:r>
                <a:rPr lang="zh-CN" sz="2800" b="1"/>
                <a:t>发布试题数量</a:t>
              </a:r>
              <a:r>
                <a:rPr sz="2800"/>
                <a:t>统计</a:t>
              </a:r>
              <a:endParaRPr sz="2800"/>
            </a:p>
          </p:txBody>
        </p:sp>
        <p:sp>
          <p:nvSpPr>
            <p:cNvPr id="5" name="等腰三角形 4"/>
            <p:cNvSpPr/>
            <p:nvPr/>
          </p:nvSpPr>
          <p:spPr>
            <a:xfrm flipH="1" flipV="1">
              <a:off x="6100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-2461062" y="2829561"/>
            <a:ext cx="11654076" cy="7508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2800" b="1" dirty="0">
                <a:solidFill>
                  <a:schemeClr val="accent5"/>
                </a:solidFill>
                <a:latin typeface="+mn-ea"/>
                <a:cs typeface="+mn-ea"/>
              </a:rPr>
              <a:t>上周</a:t>
            </a:r>
            <a:r>
              <a:rPr lang="zh-CN" altLang="en-US" sz="2800" dirty="0">
                <a:latin typeface="+mn-ea"/>
                <a:cs typeface="+mn-ea"/>
              </a:rPr>
              <a:t>各教学院（系）的</a:t>
            </a:r>
            <a:endParaRPr lang="zh-CN" altLang="en-US" sz="28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</a:rPr>
              <a:t>课均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新发布试题</a:t>
            </a:r>
            <a:r>
              <a:rPr lang="zh-CN" altLang="en-US" sz="2800" dirty="0">
                <a:latin typeface="+mn-ea"/>
                <a:cs typeface="+mn-ea"/>
              </a:rPr>
              <a:t>在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0.4-10.1</a:t>
            </a:r>
            <a:r>
              <a:rPr lang="zh-CN" altLang="en-US" sz="2800" dirty="0">
                <a:latin typeface="+mn-ea"/>
                <a:cs typeface="+mn-ea"/>
              </a:rPr>
              <a:t>之间</a:t>
            </a:r>
            <a:endParaRPr lang="zh-CN" altLang="en-US" sz="28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</a:rPr>
              <a:t>全校平均每门云班课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新发布试题</a:t>
            </a:r>
            <a:r>
              <a:rPr lang="zh-CN" altLang="en-US" sz="2800" dirty="0">
                <a:latin typeface="+mn-ea"/>
                <a:cs typeface="+mn-ea"/>
              </a:rPr>
              <a:t>数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</a:rPr>
              <a:t>4.2</a:t>
            </a: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 fontAlgn="auto"/>
            <a:r>
              <a:rPr lang="zh-CN" altLang="en-US" sz="2800" b="1" dirty="0">
                <a:solidFill>
                  <a:schemeClr val="accent5"/>
                </a:solidFill>
                <a:latin typeface="Comic Sans MS" panose="030F0902030302020204" charset="0"/>
                <a:cs typeface="Comic Sans MS" panose="030F0902030302020204" charset="0"/>
              </a:rPr>
              <a:t>第四周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各教学院（系）的</a:t>
            </a:r>
            <a:endParaRPr lang="zh-CN" altLang="en-US" sz="28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课均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新发布试题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在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0.3-11.8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之间</a:t>
            </a:r>
            <a:endParaRPr lang="zh-CN" altLang="en-US" sz="2800" dirty="0">
              <a:latin typeface="+mn-ea"/>
              <a:cs typeface="+mn-ea"/>
              <a:sym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全校平均每门云班课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新发布试题数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3.9</a:t>
            </a: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zh-CN" altLang="en-US" sz="32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zh-CN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zh-CN" altLang="en-US" sz="28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73835" y="343535"/>
            <a:ext cx="40449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05.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班课活跃指数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aphicFrame>
        <p:nvGraphicFramePr>
          <p:cNvPr id="7" name="表格 6"/>
          <p:cNvGraphicFramePr/>
          <p:nvPr/>
        </p:nvGraphicFramePr>
        <p:xfrm>
          <a:off x="1806235" y="2265105"/>
          <a:ext cx="15737486" cy="7112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203"/>
                <a:gridCol w="1743739"/>
                <a:gridCol w="1765005"/>
                <a:gridCol w="4572000"/>
                <a:gridCol w="1850065"/>
                <a:gridCol w="1722474"/>
              </a:tblGrid>
              <a:tr h="754907">
                <a:tc gridSpan="6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班课活跃指数计算规则  </a:t>
                      </a:r>
                      <a:endParaRPr lang="zh-CN" altLang="en-US" sz="3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311949"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教师教的行为</a:t>
                      </a:r>
                      <a:endParaRPr lang="zh-CN" altLang="en-US" sz="2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学生学的行为</a:t>
                      </a: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altLang="zh-CN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（以下项目的得分最终需要用班课中的学生数量进行平均，然后累加到上面项的得分，最终得分为班课当天活跃度）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5045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操作</a:t>
                      </a:r>
                      <a:endParaRPr lang="zh-CN" altLang="en-US" sz="2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单位</a:t>
                      </a:r>
                      <a:endParaRPr lang="zh-CN" altLang="en-US" sz="2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活跃指数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操作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单位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活跃指数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45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创建班课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个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查看资源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人次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5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发布资源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个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3-5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学生提交活动结果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人次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5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完成签到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次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参与签到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人次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5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开始活动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个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查看活动详情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人次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5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发起课堂表现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次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查看活动结果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人次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5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发布通知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条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轻直播/讨论消息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条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5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师生个性化互动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消息数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作业评论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条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5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老师评价作业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份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学生评价作业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份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5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指定学生评价作业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份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第四周-活跃指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6075" y="2077085"/>
            <a:ext cx="15775305" cy="83629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73835" y="343535"/>
            <a:ext cx="40449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05.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班课活跃指数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23147" y="1792923"/>
            <a:ext cx="7432040" cy="829310"/>
            <a:chOff x="136" y="4873"/>
            <a:chExt cx="11704" cy="1306"/>
          </a:xfrm>
        </p:grpSpPr>
        <p:sp>
          <p:nvSpPr>
            <p:cNvPr id="5" name="文本框 4"/>
            <p:cNvSpPr txBox="1"/>
            <p:nvPr/>
          </p:nvSpPr>
          <p:spPr>
            <a:xfrm>
              <a:off x="136" y="4873"/>
              <a:ext cx="117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/>
                <a:t>第四周</a:t>
              </a:r>
              <a:r>
                <a:rPr sz="2800" dirty="0" err="1">
                  <a:sym typeface="+mn-ea"/>
                </a:rPr>
                <a:t>各教学院（系）</a:t>
              </a:r>
              <a:r>
                <a:rPr lang="zh-CN" sz="2800" dirty="0" err="1">
                  <a:sym typeface="+mn-ea"/>
                </a:rPr>
                <a:t>班课活跃指数</a:t>
              </a:r>
              <a:endParaRPr lang="zh-CN" sz="2800" dirty="0" err="1">
                <a:sym typeface="+mn-ea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第四周-课均活跃指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9835" y="2622550"/>
            <a:ext cx="12580620" cy="66827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73835" y="343535"/>
            <a:ext cx="40449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05.</a:t>
            </a:r>
            <a:endParaRPr lang="en-US" altLang="zh-CN" sz="6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班课活跃指数</a:t>
            </a:r>
            <a:endParaRPr lang="zh-CN" altLang="en-US" sz="360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37320" y="1911985"/>
            <a:ext cx="8230235" cy="829310"/>
            <a:chOff x="136" y="4873"/>
            <a:chExt cx="11704" cy="1306"/>
          </a:xfrm>
        </p:grpSpPr>
        <p:sp>
          <p:nvSpPr>
            <p:cNvPr id="5" name="文本框 4"/>
            <p:cNvSpPr txBox="1"/>
            <p:nvPr/>
          </p:nvSpPr>
          <p:spPr>
            <a:xfrm>
              <a:off x="136" y="4873"/>
              <a:ext cx="117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/>
                <a:t>第四周</a:t>
              </a:r>
              <a:r>
                <a:rPr sz="2800" dirty="0" err="1">
                  <a:sym typeface="+mn-ea"/>
                </a:rPr>
                <a:t>各教学院（系）</a:t>
              </a:r>
              <a:r>
                <a:rPr lang="zh-CN" sz="2800" b="1" dirty="0" err="1">
                  <a:sym typeface="+mn-ea"/>
                </a:rPr>
                <a:t>平均每门云班课</a:t>
              </a:r>
              <a:r>
                <a:rPr lang="zh-CN" sz="2800" dirty="0" err="1">
                  <a:sym typeface="+mn-ea"/>
                </a:rPr>
                <a:t>活跃指数</a:t>
              </a:r>
              <a:endParaRPr lang="zh-CN" sz="2800" dirty="0" err="1">
                <a:sym typeface="+mn-ea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-2461062" y="2829561"/>
            <a:ext cx="11654076" cy="7508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2800" b="1" dirty="0">
                <a:solidFill>
                  <a:schemeClr val="accent5"/>
                </a:solidFill>
                <a:latin typeface="+mn-ea"/>
                <a:cs typeface="+mn-ea"/>
              </a:rPr>
              <a:t>上周</a:t>
            </a:r>
            <a:r>
              <a:rPr lang="zh-CN" altLang="en-US" sz="2800" dirty="0">
                <a:latin typeface="+mn-ea"/>
                <a:cs typeface="+mn-ea"/>
              </a:rPr>
              <a:t>各教学院（系）的</a:t>
            </a:r>
            <a:endParaRPr lang="zh-CN" altLang="en-US" sz="28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</a:rPr>
              <a:t>课均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活跃指数</a:t>
            </a:r>
            <a:r>
              <a:rPr lang="zh-CN" altLang="en-US" sz="2800" dirty="0">
                <a:latin typeface="+mn-ea"/>
                <a:cs typeface="+mn-ea"/>
              </a:rPr>
              <a:t>在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68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-296.8</a:t>
            </a:r>
            <a:r>
              <a:rPr lang="zh-CN" altLang="en-US" sz="2800" dirty="0">
                <a:latin typeface="+mn-ea"/>
                <a:cs typeface="+mn-ea"/>
              </a:rPr>
              <a:t>之间</a:t>
            </a:r>
            <a:endParaRPr lang="zh-CN" altLang="en-US" sz="28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</a:rPr>
              <a:t>全校平均每门云班课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活跃指数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</a:rPr>
              <a:t>157.8</a:t>
            </a: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 fontAlgn="auto"/>
            <a:r>
              <a:rPr lang="zh-CN" altLang="en-US" sz="2800" b="1" dirty="0">
                <a:solidFill>
                  <a:schemeClr val="accent5"/>
                </a:solidFill>
                <a:latin typeface="Comic Sans MS" panose="030F0902030302020204" charset="0"/>
                <a:cs typeface="Comic Sans MS" panose="030F0902030302020204" charset="0"/>
              </a:rPr>
              <a:t>第四周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各教学院（系）的</a:t>
            </a:r>
            <a:endParaRPr lang="zh-CN" altLang="en-US" sz="28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课均活跃指数在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91.8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-288.3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之间</a:t>
            </a:r>
            <a:endParaRPr lang="zh-CN" altLang="en-US" sz="2800" dirty="0">
              <a:latin typeface="+mn-ea"/>
              <a:cs typeface="+mn-ea"/>
              <a:sym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全校平均每门云班课活跃指数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167.6</a:t>
            </a: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zh-CN" altLang="en-US" sz="32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zh-CN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zh-CN" altLang="en-US" sz="28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73835" y="343535"/>
            <a:ext cx="40449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05.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班课活跃指数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23147" y="1559243"/>
            <a:ext cx="7432040" cy="829310"/>
            <a:chOff x="136" y="4873"/>
            <a:chExt cx="11704" cy="1306"/>
          </a:xfrm>
        </p:grpSpPr>
        <p:sp>
          <p:nvSpPr>
            <p:cNvPr id="5" name="文本框 4"/>
            <p:cNvSpPr txBox="1"/>
            <p:nvPr/>
          </p:nvSpPr>
          <p:spPr>
            <a:xfrm>
              <a:off x="136" y="4873"/>
              <a:ext cx="117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/>
                <a:t>全校云</a:t>
              </a:r>
              <a:r>
                <a:rPr lang="zh-CN" sz="2800" dirty="0" err="1">
                  <a:sym typeface="+mn-ea"/>
                </a:rPr>
                <a:t>班课活跃指数</a:t>
              </a:r>
              <a:r>
                <a:rPr lang="en-US" altLang="zh-CN" sz="2800" dirty="0" err="1">
                  <a:sym typeface="+mn-ea"/>
                </a:rPr>
                <a:t>TOP10</a:t>
              </a:r>
              <a:endParaRPr lang="en-US" altLang="zh-CN" sz="2800" dirty="0" err="1">
                <a:sym typeface="+mn-ea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2" name="表格 -1"/>
          <p:cNvGraphicFramePr/>
          <p:nvPr/>
        </p:nvGraphicFramePr>
        <p:xfrm>
          <a:off x="1028700" y="2817495"/>
          <a:ext cx="17578705" cy="746061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358390"/>
                <a:gridCol w="5229860"/>
                <a:gridCol w="5992495"/>
                <a:gridCol w="1773555"/>
                <a:gridCol w="1014095"/>
                <a:gridCol w="1210310"/>
              </a:tblGrid>
              <a:tr h="7448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教师</a:t>
                      </a:r>
                      <a:r>
                        <a:rPr lang="en-US" altLang="zh-CN" sz="2400"/>
                        <a:t>所在院系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班级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课程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班课号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总活跃天数</a:t>
                      </a:r>
                      <a:endParaRPr lang="en-US" altLang="zh-CN" sz="24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总活跃指数</a:t>
                      </a:r>
                      <a:endParaRPr lang="en-US" altLang="zh-CN" sz="2400"/>
                    </a:p>
                  </a:txBody>
                  <a:tcPr marL="0" marR="0" marT="0" marB="0" anchor="ctr" anchorCtr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数理系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/>
                        <a:t>安191 安192 储191 储192 化191 化192 化193 能动191 能动192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刘新红-(高等数学A(Ⅱ))-MATH111-3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6552612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7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2089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数理系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/>
                        <a:t>旅管类191旅管类192旅管类193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韩英-(高等数学B(Ⅱ))-MATH112-2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2302449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7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1547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数理系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/>
                        <a:t>18级、17级、16级再修学生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苏欣-(高等数学下再修班含（数学(下)，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4464633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7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1534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外语系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/>
                        <a:t>安191安192化191化192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储春艳-(大学英语读写译(Ⅱ))-FOL111-35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8788995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7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1281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dirty="0" err="1"/>
                        <a:t>外语系</a:t>
                      </a:r>
                      <a:endParaRPr lang="en-US" altLang="zh-CN" sz="2400" dirty="0" err="1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/>
                        <a:t>生物191药191药192应191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储春艳-(大学英语读写译(Ⅱ))-FOL111-40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7398565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7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1193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经济管理学院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/>
                        <a:t>信181 信182 信G191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苏艳-(数据库原理及应用)-IMIS205-1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9028419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7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1186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外语系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/>
                        <a:t>生物191 药191 药192 应191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王超-(大学英语读写译(Ⅱ))-FOL111-41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9102593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7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949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外语系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/>
                        <a:t>安191 安192 化191 化192 化193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王超-(大学英语读写译(Ⅱ))-FOL111-36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3453570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7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944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外语系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/>
                        <a:t>生物191 药191 药192 应191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王超-(大学英语视听说(Ⅱ))-FOL112-41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8922071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7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929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数理系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/>
                        <a:t>电181 电182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韩英-(复变函数与积分变换)-MATH205-1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1803905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7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900</a:t>
                      </a: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第四周-每日活跃班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7535" y="3111500"/>
            <a:ext cx="11816080" cy="586867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56567" y="2646363"/>
            <a:ext cx="7432040" cy="829310"/>
            <a:chOff x="136" y="4873"/>
            <a:chExt cx="11704" cy="1306"/>
          </a:xfrm>
        </p:grpSpPr>
        <p:sp>
          <p:nvSpPr>
            <p:cNvPr id="11" name="文本框 10"/>
            <p:cNvSpPr txBox="1"/>
            <p:nvPr/>
          </p:nvSpPr>
          <p:spPr>
            <a:xfrm>
              <a:off x="136" y="4873"/>
              <a:ext cx="117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 dirty="0"/>
                <a:t>第四周</a:t>
              </a:r>
              <a:r>
                <a:rPr lang="zh-CN" sz="2800" dirty="0" err="1">
                  <a:sym typeface="+mn-ea"/>
                </a:rPr>
                <a:t>全校活跃</a:t>
              </a:r>
              <a:r>
                <a:rPr sz="2800" dirty="0" err="1">
                  <a:sym typeface="+mn-ea"/>
                </a:rPr>
                <a:t>云班课</a:t>
              </a:r>
              <a:r>
                <a:rPr lang="zh-CN" sz="2800" dirty="0" err="1">
                  <a:sym typeface="+mn-ea"/>
                </a:rPr>
                <a:t>数</a:t>
              </a:r>
              <a:endParaRPr lang="zh-CN" sz="2800" dirty="0" err="1">
                <a:sym typeface="+mn-ea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259365" y="557531"/>
            <a:ext cx="32480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01.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云班课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使用情况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30175" y="3464560"/>
            <a:ext cx="7449185" cy="376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endParaRPr lang="en-US" sz="2200" b="1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2019-2020</a:t>
            </a:r>
            <a:r>
              <a:rPr lang="zh-CN" altLang="en-US" sz="3200" b="1" dirty="0">
                <a:latin typeface="+mn-ea"/>
                <a:cs typeface="+mn-ea"/>
              </a:rPr>
              <a:t>学年春季学期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+mn-ea"/>
              </a:rPr>
              <a:t>第四周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+mn-ea"/>
              <a:cs typeface="+mn-ea"/>
            </a:endParaRPr>
          </a:p>
          <a:p>
            <a:pPr algn="ctr" fontAlgn="auto">
              <a:lnSpc>
                <a:spcPts val="466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3200" dirty="0">
                <a:latin typeface="+mn-ea"/>
                <a:cs typeface="+mn-ea"/>
              </a:rPr>
              <a:t>全校活跃的云班课数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+mn-ea"/>
              </a:rPr>
              <a:t>日均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809</a:t>
            </a: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门</a:t>
            </a:r>
            <a:endParaRPr lang="zh-CN" altLang="en-US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 fontAlgn="auto">
              <a:lnSpc>
                <a:spcPts val="466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3.13（周五）、3.14（周六）</a:t>
            </a:r>
            <a:endParaRPr lang="zh-CN" altLang="en-US" sz="32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ctr" fontAlgn="auto">
              <a:lnSpc>
                <a:spcPts val="466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3200" dirty="0">
                <a:latin typeface="+mn-ea"/>
                <a:cs typeface="+mn-ea"/>
              </a:rPr>
              <a:t>活跃的云班课数相对较少</a:t>
            </a:r>
            <a:endParaRPr lang="zh-CN" altLang="en-US" sz="3200" dirty="0">
              <a:latin typeface="+mn-ea"/>
              <a:cs typeface="+mn-ea"/>
            </a:endParaRPr>
          </a:p>
          <a:p>
            <a:pPr algn="ctr" fontAlgn="auto"/>
            <a:endParaRPr lang="zh-CN" altLang="en-US" sz="2800" dirty="0">
              <a:latin typeface="+mn-ea"/>
              <a:cs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73835" y="343535"/>
            <a:ext cx="40449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06.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教学检查情况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375107" y="712788"/>
            <a:ext cx="7432040" cy="829310"/>
            <a:chOff x="136" y="4873"/>
            <a:chExt cx="11704" cy="1306"/>
          </a:xfrm>
        </p:grpSpPr>
        <p:sp>
          <p:nvSpPr>
            <p:cNvPr id="5" name="文本框 4"/>
            <p:cNvSpPr txBox="1"/>
            <p:nvPr/>
          </p:nvSpPr>
          <p:spPr>
            <a:xfrm>
              <a:off x="136" y="4873"/>
              <a:ext cx="117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/>
                <a:t>第四周领导干部和同行教师评教情况</a:t>
              </a:r>
              <a:endParaRPr lang="zh-CN" altLang="en-US" sz="2800"/>
            </a:p>
          </p:txBody>
        </p:sp>
        <p:sp>
          <p:nvSpPr>
            <p:cNvPr id="6" name="等腰三角形 5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2" name="表格 1"/>
          <p:cNvGraphicFramePr/>
          <p:nvPr/>
        </p:nvGraphicFramePr>
        <p:xfrm>
          <a:off x="10375265" y="1911985"/>
          <a:ext cx="7371080" cy="19964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685540"/>
                <a:gridCol w="3685540"/>
              </a:tblGrid>
              <a:tr h="556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检查人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次数合计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/>
                </a:tc>
              </a:tr>
              <a:tr h="720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校领导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>
                          <a:highlight>
                            <a:srgbClr val="FFFFFF"/>
                          </a:highlight>
                        </a:rPr>
                        <a:t>0</a:t>
                      </a: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人次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处级干部、同行评价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>
                          <a:highlight>
                            <a:srgbClr val="FFFFFF"/>
                          </a:highlight>
                        </a:rPr>
                        <a:t>60</a:t>
                      </a: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人次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/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848995" y="3237865"/>
            <a:ext cx="7998460" cy="42157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812800" fontAlgn="auto">
              <a:lnSpc>
                <a:spcPts val="5360"/>
              </a:lnSpc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en-US" altLang="zh-CN" sz="3200" b="0" dirty="0"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3</a:t>
            </a:r>
            <a:r>
              <a:rPr lang="zh-CN" altLang="en-US" sz="3200" b="0" dirty="0"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月</a:t>
            </a:r>
            <a:r>
              <a:rPr lang="en-US" altLang="zh-CN" sz="3200" b="0" dirty="0"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9</a:t>
            </a:r>
            <a:r>
              <a:rPr lang="zh-CN" altLang="en-US" sz="3200" b="0" dirty="0"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日至</a:t>
            </a:r>
            <a:r>
              <a:rPr lang="en-US" altLang="zh-CN" sz="3200" b="0" dirty="0"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3</a:t>
            </a:r>
            <a:r>
              <a:rPr lang="zh-CN" altLang="en-US" sz="3200" b="0" dirty="0"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月</a:t>
            </a:r>
            <a:r>
              <a:rPr lang="en-US" altLang="zh-CN" sz="3200" b="0" dirty="0"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14</a:t>
            </a:r>
            <a:r>
              <a:rPr lang="zh-CN" altLang="en-US" sz="3200" b="0" dirty="0"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日，学校领导、处级领导干部和同行教师通过登录云教学管理平台查阅教学资料、检查教学活动，及在线听课等方式，对开学第四周我校在线课程的日常教学情况进行了检查，在线课程教学总体情况良好，教学秩序井然有序。</a:t>
            </a:r>
            <a:endParaRPr lang="zh-CN" altLang="en-US" sz="3200" b="0" dirty="0">
              <a:highlight>
                <a:srgbClr val="FFFFFF"/>
              </a:highlight>
              <a:latin typeface="冬青黑体简体中文" panose="020B0300000000000000" charset="-122"/>
              <a:ea typeface="冬青黑体简体中文" panose="020B0300000000000000" charset="-122"/>
              <a:cs typeface="冬青黑体简体中文" panose="020B0300000000000000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9965690" y="4520565"/>
          <a:ext cx="8209280" cy="565848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104640"/>
                <a:gridCol w="4104640"/>
              </a:tblGrid>
              <a:tr h="5759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>
                          <a:highlight>
                            <a:srgbClr val="FFFFFF"/>
                          </a:highlight>
                        </a:rPr>
                        <a:t>所涉教学院系</a:t>
                      </a:r>
                      <a:endParaRPr lang="zh-CN" altLang="en-US" sz="2800" dirty="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highlight>
                            <a:srgbClr val="FFFFFF"/>
                          </a:highlight>
                        </a:rPr>
                        <a:t>次数合计</a:t>
                      </a:r>
                      <a:endParaRPr lang="zh-CN" altLang="en-US" sz="2800" b="1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/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信息工程学院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12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经济管理学院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12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/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>
                          <a:highlight>
                            <a:srgbClr val="FFFFFF"/>
                          </a:highlight>
                        </a:rPr>
                        <a:t>数理系</a:t>
                      </a:r>
                      <a:endParaRPr lang="zh-CN" altLang="en-US" sz="2800" dirty="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8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机械工程学院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5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/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人文社科学院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5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安全工程学院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5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/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外语系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5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1" anchor="ctr">
                    <a:noFill/>
                  </a:tcPr>
                </a:tc>
              </a:tr>
              <a:tr h="50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体育部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4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/>
                </a:tc>
              </a:tr>
              <a:tr h="50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化学工程学院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3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>
                    <a:noFill/>
                  </a:tcPr>
                </a:tc>
              </a:tr>
              <a:tr h="50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工程师学院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highlight>
                            <a:srgbClr val="FFFFFF"/>
                          </a:highlight>
                        </a:rPr>
                        <a:t>1</a:t>
                      </a:r>
                      <a:endParaRPr lang="zh-CN" altLang="en-US" sz="2800">
                        <a:highlight>
                          <a:srgbClr val="FFFFFF"/>
                        </a:highligh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73835" y="343535"/>
            <a:ext cx="40449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06.</a:t>
            </a:r>
            <a:endParaRPr lang="en-US" altLang="zh-CN" sz="6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教学检查情况</a:t>
            </a:r>
            <a:endParaRPr lang="zh-CN" altLang="en-US" sz="360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88460" y="3007360"/>
            <a:ext cx="53232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chemeClr val="accent5"/>
                </a:solidFill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85</a:t>
            </a:r>
            <a:r>
              <a:rPr sz="3200" b="1">
                <a:solidFill>
                  <a:schemeClr val="accent5"/>
                </a:solidFill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%</a:t>
            </a:r>
            <a:r>
              <a:rPr sz="3200" b="0"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的课程上传了教学大纲</a:t>
            </a:r>
            <a:endParaRPr sz="3200" b="0">
              <a:highlight>
                <a:srgbClr val="FFFFFF"/>
              </a:highlight>
              <a:latin typeface="冬青黑体简体中文" panose="020B0300000000000000" charset="-122"/>
              <a:ea typeface="冬青黑体简体中文" panose="020B0300000000000000" charset="-122"/>
              <a:cs typeface="冬青黑体简体中文" panose="020B03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88460" y="5527675"/>
            <a:ext cx="532257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chemeClr val="accent5"/>
                </a:solidFill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93</a:t>
            </a:r>
            <a:r>
              <a:rPr sz="3200" b="1">
                <a:solidFill>
                  <a:schemeClr val="accent5"/>
                </a:solidFill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%</a:t>
            </a:r>
            <a:r>
              <a:rPr sz="3200" b="0"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的课程上传了网上授课方案</a:t>
            </a:r>
            <a:endParaRPr sz="3200" b="0">
              <a:highlight>
                <a:srgbClr val="FFFFFF"/>
              </a:highlight>
              <a:latin typeface="冬青黑体简体中文" panose="020B0300000000000000" charset="-122"/>
              <a:ea typeface="冬青黑体简体中文" panose="020B0300000000000000" charset="-122"/>
              <a:cs typeface="冬青黑体简体中文" panose="020B03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88460" y="8251825"/>
            <a:ext cx="532320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chemeClr val="accent5"/>
                </a:solidFill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93</a:t>
            </a:r>
            <a:r>
              <a:rPr sz="3200" b="1">
                <a:solidFill>
                  <a:schemeClr val="accent5"/>
                </a:solidFill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%</a:t>
            </a:r>
            <a:r>
              <a:rPr sz="3200" b="0"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的课程上传了学生自学指导手册</a:t>
            </a:r>
            <a:endParaRPr sz="3200" b="0">
              <a:highlight>
                <a:srgbClr val="FFFFFF"/>
              </a:highlight>
              <a:latin typeface="冬青黑体简体中文" panose="020B0300000000000000" charset="-122"/>
              <a:ea typeface="冬青黑体简体中文" panose="020B0300000000000000" charset="-122"/>
              <a:cs typeface="冬青黑体简体中文" panose="020B03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114020" y="2514600"/>
            <a:ext cx="479996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sz="3200" b="1">
                <a:solidFill>
                  <a:schemeClr val="accent5"/>
                </a:solidFill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9</a:t>
            </a:r>
            <a:r>
              <a:rPr lang="en-US" sz="3200" b="1">
                <a:solidFill>
                  <a:schemeClr val="accent5"/>
                </a:solidFill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2</a:t>
            </a:r>
            <a:r>
              <a:rPr sz="3200" b="1">
                <a:solidFill>
                  <a:schemeClr val="accent5"/>
                </a:solidFill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%</a:t>
            </a:r>
            <a:r>
              <a:rPr sz="3200" b="0"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的课程教学资源充实，内容丰富，能够满足学生学习需求</a:t>
            </a:r>
            <a:endParaRPr sz="3200" b="0">
              <a:highlight>
                <a:srgbClr val="FFFFFF"/>
              </a:highlight>
              <a:latin typeface="冬青黑体简体中文" panose="020B0300000000000000" charset="-122"/>
              <a:ea typeface="冬青黑体简体中文" panose="020B0300000000000000" charset="-122"/>
              <a:cs typeface="冬青黑体简体中文" panose="020B03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114020" y="5034915"/>
            <a:ext cx="499364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chemeClr val="accent5"/>
                </a:solidFill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95</a:t>
            </a:r>
            <a:r>
              <a:rPr sz="3200" b="1">
                <a:solidFill>
                  <a:schemeClr val="accent5"/>
                </a:solidFill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%</a:t>
            </a:r>
            <a:r>
              <a:rPr sz="3200" b="0"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的课程线上教学</a:t>
            </a:r>
            <a:r>
              <a:rPr lang="zh-CN" sz="3200" b="0"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要</a:t>
            </a:r>
            <a:r>
              <a:rPr sz="3200" b="0"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求明确，教学任务安排适当</a:t>
            </a:r>
            <a:endParaRPr sz="3200" b="0">
              <a:highlight>
                <a:srgbClr val="FFFFFF"/>
              </a:highlight>
              <a:latin typeface="冬青黑体简体中文" panose="020B0300000000000000" charset="-122"/>
              <a:ea typeface="冬青黑体简体中文" panose="020B0300000000000000" charset="-122"/>
              <a:cs typeface="冬青黑体简体中文" panose="020B03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114020" y="8004810"/>
            <a:ext cx="523557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sz="3200" b="1">
                <a:solidFill>
                  <a:schemeClr val="accent5"/>
                </a:solidFill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9</a:t>
            </a:r>
            <a:r>
              <a:rPr lang="en-US" sz="3200" b="1">
                <a:solidFill>
                  <a:schemeClr val="accent5"/>
                </a:solidFill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5</a:t>
            </a:r>
            <a:r>
              <a:rPr sz="3200" b="1">
                <a:solidFill>
                  <a:schemeClr val="accent5"/>
                </a:solidFill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%</a:t>
            </a:r>
            <a:r>
              <a:rPr sz="3200" b="0"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的课程教学内容得当，能准确把握课程重点和难点</a:t>
            </a:r>
            <a:endParaRPr sz="3200" b="0">
              <a:highlight>
                <a:srgbClr val="FFFFFF"/>
              </a:highlight>
              <a:latin typeface="冬青黑体简体中文" panose="020B0300000000000000" charset="-122"/>
              <a:ea typeface="冬青黑体简体中文" panose="020B0300000000000000" charset="-122"/>
              <a:cs typeface="冬青黑体简体中文" panose="020B0300000000000000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787232" y="712788"/>
            <a:ext cx="7432040" cy="829310"/>
            <a:chOff x="136" y="4873"/>
            <a:chExt cx="11704" cy="1306"/>
          </a:xfrm>
        </p:grpSpPr>
        <p:sp>
          <p:nvSpPr>
            <p:cNvPr id="19" name="文本框 18"/>
            <p:cNvSpPr txBox="1"/>
            <p:nvPr/>
          </p:nvSpPr>
          <p:spPr>
            <a:xfrm>
              <a:off x="136" y="4873"/>
              <a:ext cx="1170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fontAlgn="auto"/>
              <a:r>
                <a:rPr lang="zh-CN" altLang="en-US" sz="3200"/>
                <a:t>第四周被检查的</a:t>
              </a:r>
              <a:r>
                <a:rPr lang="en-US" altLang="zh-CN" sz="3200"/>
                <a:t>60</a:t>
              </a:r>
              <a:r>
                <a:rPr lang="zh-CN" altLang="en-US" sz="3200"/>
                <a:t>门次课中</a:t>
              </a:r>
              <a:endParaRPr lang="zh-CN" altLang="en-US" sz="3200"/>
            </a:p>
          </p:txBody>
        </p:sp>
        <p:sp>
          <p:nvSpPr>
            <p:cNvPr id="20" name="等腰三角形 19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5930" y="4739005"/>
            <a:ext cx="2160000" cy="216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5930" y="7463790"/>
            <a:ext cx="2160000" cy="216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30" y="2219325"/>
            <a:ext cx="2160000" cy="216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365" y="2219325"/>
            <a:ext cx="2160000" cy="2160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0365" y="4739005"/>
            <a:ext cx="2160000" cy="2160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0365" y="7462520"/>
            <a:ext cx="2160000" cy="2160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73835" y="343535"/>
            <a:ext cx="40449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06.</a:t>
            </a:r>
            <a:endParaRPr lang="en-US" altLang="zh-CN" sz="6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教学检查情况</a:t>
            </a:r>
            <a:endParaRPr lang="zh-CN" altLang="en-US" sz="360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156167" y="1538923"/>
            <a:ext cx="7432040" cy="829310"/>
            <a:chOff x="136" y="4873"/>
            <a:chExt cx="11704" cy="1306"/>
          </a:xfrm>
        </p:grpSpPr>
        <p:sp>
          <p:nvSpPr>
            <p:cNvPr id="6" name="文本框 5"/>
            <p:cNvSpPr txBox="1"/>
            <p:nvPr/>
          </p:nvSpPr>
          <p:spPr>
            <a:xfrm>
              <a:off x="136" y="4873"/>
              <a:ext cx="117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fontAlgn="auto"/>
              <a:r>
                <a:rPr sz="2800">
                  <a:highlight>
                    <a:srgbClr val="FFFFFF"/>
                  </a:highlight>
                  <a:latin typeface="冬青黑体简体中文" panose="020B0300000000000000" charset="-122"/>
                  <a:ea typeface="冬青黑体简体中文" panose="020B0300000000000000" charset="-122"/>
                  <a:cs typeface="冬青黑体简体中文" panose="020B0300000000000000" charset="-122"/>
                  <a:sym typeface="+mn-ea"/>
                </a:rPr>
                <a:t>评教反映的</a:t>
              </a:r>
              <a:r>
                <a:rPr lang="zh-CN" sz="2800">
                  <a:highlight>
                    <a:srgbClr val="FFFFFF"/>
                  </a:highlight>
                  <a:latin typeface="冬青黑体简体中文" panose="020B0300000000000000" charset="-122"/>
                  <a:ea typeface="冬青黑体简体中文" panose="020B0300000000000000" charset="-122"/>
                  <a:cs typeface="冬青黑体简体中文" panose="020B0300000000000000" charset="-122"/>
                  <a:sym typeface="+mn-ea"/>
                </a:rPr>
                <a:t>问题与建议</a:t>
              </a:r>
              <a:endParaRPr lang="zh-CN" sz="2800">
                <a:highlight>
                  <a:srgbClr val="FFFFFF"/>
                </a:highlight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  <a:sym typeface="+mn-ea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aphicFrame>
        <p:nvGraphicFramePr>
          <p:cNvPr id="7" name="表格 6"/>
          <p:cNvGraphicFramePr/>
          <p:nvPr/>
        </p:nvGraphicFramePr>
        <p:xfrm>
          <a:off x="1936115" y="2783205"/>
          <a:ext cx="15829915" cy="402717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875905"/>
                <a:gridCol w="7954010"/>
              </a:tblGrid>
              <a:tr h="10985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存在的问题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督导的建议</a:t>
                      </a:r>
                      <a:endParaRPr lang="zh-CN" altLang="en-US" sz="2800"/>
                    </a:p>
                  </a:txBody>
                  <a:tcPr anchor="ctr" anchorCtr="0"/>
                </a:tc>
              </a:tr>
              <a:tr h="146431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800"/>
                        <a:t>多数课程在教学过程的师生间互动和生生间互动不够，线上教学难以真正掌握学生的学习状态，比较考验学生的自主学习能力。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800"/>
                        <a:t>对于自学压力不是很大的课程，可提前上传录播内容，让学生课前自学，课上侧重开展与学生交流，研讨、互动、答疑等活动</a:t>
                      </a:r>
                      <a:endParaRPr lang="zh-CN" altLang="en-US" sz="2800"/>
                    </a:p>
                  </a:txBody>
                  <a:tcPr anchor="ctr" anchorCtr="0"/>
                </a:tc>
              </a:tr>
              <a:tr h="146431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800"/>
                        <a:t>少数课程的线上教学资源不够丰富，开展的教学活动较少。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800"/>
                        <a:t>可在课上前10分钟通过小测试了解全体学生的预习情况，针对学生的预习掌握情况进行有重点的讲解。</a:t>
                      </a:r>
                      <a:endParaRPr lang="zh-CN" altLang="en-US" sz="2800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76862" y="4568675"/>
            <a:ext cx="16393657" cy="1619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10300" dirty="0">
                <a:latin typeface="华文隶书" panose="02010800040101010101" pitchFamily="2" charset="-122"/>
                <a:ea typeface="华文隶书" panose="02010800040101010101" pitchFamily="2" charset="-122"/>
              </a:rPr>
              <a:t>谢 谢 ！</a:t>
            </a:r>
            <a:endParaRPr lang="zh-CN" altLang="en-US" sz="103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第四周-活跃班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8700" y="2680335"/>
            <a:ext cx="12820015" cy="585914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56567" y="1560513"/>
            <a:ext cx="7432040" cy="829310"/>
            <a:chOff x="136" y="4873"/>
            <a:chExt cx="11704" cy="1306"/>
          </a:xfrm>
        </p:grpSpPr>
        <p:sp>
          <p:nvSpPr>
            <p:cNvPr id="11" name="文本框 10"/>
            <p:cNvSpPr txBox="1"/>
            <p:nvPr/>
          </p:nvSpPr>
          <p:spPr>
            <a:xfrm>
              <a:off x="136" y="4873"/>
              <a:ext cx="117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 dirty="0"/>
                <a:t>第四周</a:t>
              </a:r>
              <a:r>
                <a:rPr sz="2800" dirty="0" err="1">
                  <a:sym typeface="+mn-ea"/>
                </a:rPr>
                <a:t>各教学院（系）</a:t>
              </a:r>
              <a:r>
                <a:rPr lang="zh-CN" sz="2800" dirty="0" err="1">
                  <a:sym typeface="+mn-ea"/>
                </a:rPr>
                <a:t>活跃</a:t>
              </a:r>
              <a:r>
                <a:rPr sz="2800" dirty="0" err="1">
                  <a:sym typeface="+mn-ea"/>
                </a:rPr>
                <a:t>云班课</a:t>
              </a:r>
              <a:r>
                <a:rPr lang="zh-CN" sz="2800" dirty="0" err="1">
                  <a:sym typeface="+mn-ea"/>
                </a:rPr>
                <a:t>数</a:t>
              </a:r>
              <a:endParaRPr lang="zh-CN" sz="2800" dirty="0" err="1">
                <a:sym typeface="+mn-ea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259365" y="557531"/>
            <a:ext cx="32480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01.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云班课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使用情况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266065" y="3131820"/>
            <a:ext cx="7449185" cy="4956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endParaRPr lang="en-US" sz="2200" b="1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2019-2020</a:t>
            </a:r>
            <a:r>
              <a:rPr lang="zh-CN" altLang="en-US" sz="3200" b="1" dirty="0">
                <a:latin typeface="+mn-ea"/>
                <a:cs typeface="+mn-ea"/>
              </a:rPr>
              <a:t>学年春季学期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+mn-ea"/>
              </a:rPr>
              <a:t>第四周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+mn-ea"/>
              <a:cs typeface="+mn-ea"/>
            </a:endParaRPr>
          </a:p>
          <a:p>
            <a:pPr algn="ctr" fontAlgn="auto">
              <a:lnSpc>
                <a:spcPts val="466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3200" dirty="0">
                <a:latin typeface="+mn-ea"/>
                <a:cs typeface="+mn-ea"/>
              </a:rPr>
              <a:t>云班课上活跃的班课数为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1073</a:t>
            </a: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门</a:t>
            </a:r>
            <a:endParaRPr lang="zh-CN" altLang="en-US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 fontAlgn="auto">
              <a:lnSpc>
                <a:spcPts val="466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较上周减少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7</a:t>
            </a: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门</a:t>
            </a:r>
            <a:endParaRPr lang="en-US" altLang="zh-CN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 fontAlgn="auto">
              <a:lnSpc>
                <a:spcPts val="466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</a:rPr>
              <a:t>包括理论课、部分实践课、</a:t>
            </a:r>
            <a:endParaRPr lang="zh-CN" altLang="en-US" sz="2800" dirty="0">
              <a:latin typeface="+mn-ea"/>
              <a:cs typeface="+mn-ea"/>
            </a:endParaRPr>
          </a:p>
          <a:p>
            <a:pPr algn="ctr" fontAlgn="auto">
              <a:lnSpc>
                <a:spcPts val="4660"/>
              </a:lnSpc>
            </a:pPr>
            <a:r>
              <a:rPr lang="zh-CN" altLang="en-US" sz="2800" dirty="0">
                <a:latin typeface="+mn-ea"/>
                <a:cs typeface="+mn-ea"/>
              </a:rPr>
              <a:t>毕业设计、研究生课程等</a:t>
            </a:r>
            <a:endParaRPr lang="zh-CN" altLang="en-US" sz="2800" dirty="0">
              <a:latin typeface="+mn-ea"/>
              <a:cs typeface="+mn-ea"/>
            </a:endParaRPr>
          </a:p>
          <a:p>
            <a:pPr algn="ctr" fontAlgn="auto">
              <a:lnSpc>
                <a:spcPts val="4660"/>
              </a:lnSpc>
            </a:pPr>
            <a:r>
              <a:rPr lang="zh-CN" altLang="en-US" sz="2800" dirty="0">
                <a:latin typeface="+mn-ea"/>
                <a:cs typeface="+mn-ea"/>
              </a:rPr>
              <a:t>活跃云班课是开展教学活动的班课。</a:t>
            </a:r>
            <a:endParaRPr lang="zh-CN" altLang="en-US" sz="2800" dirty="0">
              <a:latin typeface="+mn-ea"/>
              <a:cs typeface="+mn-ea"/>
            </a:endParaRPr>
          </a:p>
          <a:p>
            <a:pPr algn="ctr" fontAlgn="auto"/>
            <a:endParaRPr lang="zh-CN" altLang="en-US" sz="2800" dirty="0">
              <a:latin typeface="+mn-ea"/>
              <a:cs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第四周-应开&amp;实开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8095" y="2680335"/>
            <a:ext cx="12517120" cy="612394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8040111" y="1579880"/>
            <a:ext cx="8668644" cy="829310"/>
            <a:chOff x="-879" y="4873"/>
            <a:chExt cx="12719" cy="1306"/>
          </a:xfrm>
        </p:grpSpPr>
        <p:sp>
          <p:nvSpPr>
            <p:cNvPr id="11" name="文本框 10"/>
            <p:cNvSpPr txBox="1"/>
            <p:nvPr/>
          </p:nvSpPr>
          <p:spPr>
            <a:xfrm>
              <a:off x="-879" y="4873"/>
              <a:ext cx="1271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 dirty="0"/>
                <a:t>教学计划内第四周应开教学班数与实开云班课数</a:t>
              </a:r>
              <a:endParaRPr lang="zh-CN" altLang="en-US" sz="2800" dirty="0"/>
            </a:p>
          </p:txBody>
        </p:sp>
        <p:sp>
          <p:nvSpPr>
            <p:cNvPr id="12" name="等腰三角形 11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259365" y="557531"/>
            <a:ext cx="32480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01.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云班课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使用情况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49225" y="3474085"/>
            <a:ext cx="7449185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endParaRPr lang="en-US" sz="2200" b="1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2019-2020</a:t>
            </a:r>
            <a:r>
              <a:rPr lang="zh-CN" altLang="en-US" sz="3200" b="1" dirty="0">
                <a:latin typeface="+mn-ea"/>
                <a:cs typeface="+mn-ea"/>
              </a:rPr>
              <a:t>学年春季学期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+mn-ea"/>
              </a:rPr>
              <a:t>第四周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3200" dirty="0">
                <a:latin typeface="+mn-ea"/>
                <a:cs typeface="+mn-ea"/>
              </a:rPr>
              <a:t>全校应开教学班数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873</a:t>
            </a: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门</a:t>
            </a: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3200" dirty="0">
                <a:latin typeface="+mn-ea"/>
                <a:cs typeface="+mn-ea"/>
              </a:rPr>
              <a:t>实开云班课数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910</a:t>
            </a: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门</a:t>
            </a:r>
            <a:endParaRPr lang="zh-CN" altLang="en-US" sz="28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第四周-资源类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6205" y="2380615"/>
            <a:ext cx="12611100" cy="662368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9200992" y="1529398"/>
            <a:ext cx="7432040" cy="829310"/>
            <a:chOff x="136" y="4873"/>
            <a:chExt cx="11704" cy="1306"/>
          </a:xfrm>
        </p:grpSpPr>
        <p:sp>
          <p:nvSpPr>
            <p:cNvPr id="10" name="文本框 9"/>
            <p:cNvSpPr txBox="1"/>
            <p:nvPr/>
          </p:nvSpPr>
          <p:spPr>
            <a:xfrm>
              <a:off x="136" y="4873"/>
              <a:ext cx="117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/>
                <a:t>第四周</a:t>
              </a:r>
              <a:r>
                <a:rPr lang="zh-CN" sz="2800" dirty="0" err="1">
                  <a:sym typeface="+mn-ea"/>
                </a:rPr>
                <a:t>全校</a:t>
              </a:r>
              <a:r>
                <a:rPr sz="2800" dirty="0" err="1">
                  <a:sym typeface="+mn-ea"/>
                </a:rPr>
                <a:t>云班课</a:t>
              </a:r>
              <a:r>
                <a:rPr sz="2800" b="1"/>
                <a:t>新发布</a:t>
              </a:r>
              <a:r>
                <a:rPr sz="2800"/>
                <a:t>资源</a:t>
              </a:r>
              <a:r>
                <a:rPr lang="zh-CN" sz="2800"/>
                <a:t>类型分布</a:t>
              </a:r>
              <a:endParaRPr lang="zh-CN" sz="2800"/>
            </a:p>
          </p:txBody>
        </p:sp>
        <p:sp>
          <p:nvSpPr>
            <p:cNvPr id="11" name="等腰三角形 10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473678" y="343218"/>
            <a:ext cx="32480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02.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班课资源统计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838127" y="3430906"/>
            <a:ext cx="11654076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endParaRPr lang="en-US" sz="2200" b="1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2019-2020</a:t>
            </a:r>
            <a:r>
              <a:rPr lang="zh-CN" altLang="en-US" sz="3200" b="1" dirty="0">
                <a:latin typeface="+mn-ea"/>
                <a:cs typeface="+mn-ea"/>
              </a:rPr>
              <a:t>学年春季学期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+mn-ea"/>
              </a:rPr>
              <a:t>第四周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3200" dirty="0">
                <a:latin typeface="+mn-ea"/>
                <a:cs typeface="+mn-ea"/>
              </a:rPr>
              <a:t>全校云班课新发布资源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4847</a:t>
            </a: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个</a:t>
            </a:r>
            <a:endParaRPr lang="zh-CN" altLang="en-US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较上周增加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74</a:t>
            </a: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个</a:t>
            </a:r>
            <a:endParaRPr lang="zh-CN" altLang="en-US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环比增长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2%</a:t>
            </a:r>
            <a:endParaRPr lang="en-US" altLang="zh-CN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zh-CN" altLang="en-US" sz="28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第四周-院系资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120" y="2646680"/>
            <a:ext cx="17341850" cy="75311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787232" y="2012633"/>
            <a:ext cx="7687310" cy="829310"/>
            <a:chOff x="136" y="4873"/>
            <a:chExt cx="12106" cy="1306"/>
          </a:xfrm>
        </p:grpSpPr>
        <p:sp>
          <p:nvSpPr>
            <p:cNvPr id="10" name="文本框 9"/>
            <p:cNvSpPr txBox="1"/>
            <p:nvPr/>
          </p:nvSpPr>
          <p:spPr>
            <a:xfrm>
              <a:off x="136" y="4873"/>
              <a:ext cx="1210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 dirty="0"/>
                <a:t>第四周</a:t>
              </a:r>
              <a:r>
                <a:rPr sz="2800" dirty="0" err="1">
                  <a:sym typeface="+mn-ea"/>
                </a:rPr>
                <a:t>各教学院（系）云班课</a:t>
              </a:r>
              <a:r>
                <a:rPr sz="2800" b="1" dirty="0" err="1"/>
                <a:t>新发布</a:t>
              </a:r>
              <a:r>
                <a:rPr sz="2800" dirty="0" err="1"/>
                <a:t>资源</a:t>
              </a:r>
              <a:r>
                <a:rPr lang="zh-CN" altLang="en-US" sz="2800" dirty="0"/>
                <a:t>数</a:t>
              </a:r>
              <a:r>
                <a:rPr sz="2800" dirty="0" err="1"/>
                <a:t>统计</a:t>
              </a:r>
              <a:endParaRPr sz="2800" dirty="0"/>
            </a:p>
          </p:txBody>
        </p:sp>
        <p:sp>
          <p:nvSpPr>
            <p:cNvPr id="11" name="等腰三角形 10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473678" y="343218"/>
            <a:ext cx="32480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02.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班课资源统计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第四周-课均资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7645" y="2545715"/>
            <a:ext cx="13805535" cy="790130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446135" y="1911985"/>
            <a:ext cx="9339580" cy="829310"/>
            <a:chOff x="136" y="4873"/>
            <a:chExt cx="11704" cy="1306"/>
          </a:xfrm>
        </p:grpSpPr>
        <p:sp>
          <p:nvSpPr>
            <p:cNvPr id="10" name="文本框 9"/>
            <p:cNvSpPr txBox="1"/>
            <p:nvPr/>
          </p:nvSpPr>
          <p:spPr>
            <a:xfrm>
              <a:off x="136" y="4873"/>
              <a:ext cx="117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 dirty="0"/>
                <a:t>第四周</a:t>
              </a:r>
              <a:r>
                <a:rPr sz="2800" dirty="0" err="1">
                  <a:sym typeface="+mn-ea"/>
                </a:rPr>
                <a:t>各教学院（系）</a:t>
              </a:r>
              <a:r>
                <a:rPr sz="2800" b="1" dirty="0" err="1">
                  <a:sym typeface="+mn-ea"/>
                </a:rPr>
                <a:t>平均每门云班课新发布资源</a:t>
              </a:r>
              <a:r>
                <a:rPr lang="zh-CN" altLang="en-US" sz="2800" b="1" dirty="0">
                  <a:sym typeface="+mn-ea"/>
                </a:rPr>
                <a:t>数</a:t>
              </a:r>
              <a:r>
                <a:rPr sz="2800" dirty="0" err="1">
                  <a:sym typeface="+mn-ea"/>
                </a:rPr>
                <a:t>统计</a:t>
              </a:r>
              <a:endParaRPr sz="2800" dirty="0"/>
            </a:p>
          </p:txBody>
        </p:sp>
        <p:sp>
          <p:nvSpPr>
            <p:cNvPr id="11" name="等腰三角形 10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473678" y="343218"/>
            <a:ext cx="32480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02.</a:t>
            </a:r>
            <a:endParaRPr lang="en-US" altLang="zh-CN" sz="6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班课资源统计</a:t>
            </a:r>
            <a:endParaRPr lang="zh-CN" altLang="en-US" sz="360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2671882" y="2925446"/>
            <a:ext cx="11654076" cy="7508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2800" b="1" dirty="0">
                <a:solidFill>
                  <a:schemeClr val="accent5"/>
                </a:solidFill>
                <a:latin typeface="+mn-ea"/>
                <a:cs typeface="+mn-ea"/>
              </a:rPr>
              <a:t>上周</a:t>
            </a:r>
            <a:r>
              <a:rPr lang="zh-CN" altLang="en-US" sz="2800" dirty="0">
                <a:latin typeface="+mn-ea"/>
                <a:cs typeface="+mn-ea"/>
              </a:rPr>
              <a:t>各教学院（系）的</a:t>
            </a:r>
            <a:endParaRPr lang="zh-CN" altLang="en-US" sz="28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</a:rPr>
              <a:t>课均新发布资源在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</a:rPr>
              <a:t>1.2-9.8</a:t>
            </a:r>
            <a:r>
              <a:rPr lang="zh-CN" altLang="en-US" sz="2800" dirty="0">
                <a:latin typeface="+mn-ea"/>
                <a:cs typeface="+mn-ea"/>
              </a:rPr>
              <a:t>之间</a:t>
            </a:r>
            <a:endParaRPr lang="zh-CN" altLang="en-US" sz="28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</a:rPr>
              <a:t>全校平均每门云班课新发布资源数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</a:rPr>
              <a:t>5.5</a:t>
            </a: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 fontAlgn="auto"/>
            <a:r>
              <a:rPr lang="zh-CN" altLang="en-US" sz="2800" b="1" dirty="0">
                <a:solidFill>
                  <a:schemeClr val="accent5"/>
                </a:solidFill>
                <a:latin typeface="Comic Sans MS" panose="030F0902030302020204" charset="0"/>
                <a:cs typeface="Comic Sans MS" panose="030F0902030302020204" charset="0"/>
              </a:rPr>
              <a:t>第四周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各教学院（系）的</a:t>
            </a:r>
            <a:endParaRPr lang="zh-CN" altLang="en-US" sz="28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课均新发布资源在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2.2-10.4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之间</a:t>
            </a:r>
            <a:endParaRPr lang="zh-CN" altLang="en-US" sz="2800" dirty="0">
              <a:latin typeface="+mn-ea"/>
              <a:cs typeface="+mn-ea"/>
              <a:sym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全校平均每门云班课新发布资源数</a:t>
            </a:r>
            <a:r>
              <a:rPr lang="en-US" altLang="zh-CN" sz="3200" dirty="0">
                <a:latin typeface="Comic Sans MS" panose="030F0902030302020204" charset="0"/>
                <a:cs typeface="Comic Sans MS" panose="030F0902030302020204" charset="0"/>
                <a:sym typeface="+mn-ea"/>
              </a:rPr>
              <a:t>5.2</a:t>
            </a: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zh-CN" altLang="en-US" sz="3200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zh-CN" sz="32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zh-CN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zh-CN" altLang="en-US" sz="28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787232" y="1683703"/>
            <a:ext cx="7432040" cy="829310"/>
            <a:chOff x="136" y="4873"/>
            <a:chExt cx="11704" cy="1306"/>
          </a:xfrm>
        </p:grpSpPr>
        <p:sp>
          <p:nvSpPr>
            <p:cNvPr id="10" name="文本框 9"/>
            <p:cNvSpPr txBox="1"/>
            <p:nvPr/>
          </p:nvSpPr>
          <p:spPr>
            <a:xfrm>
              <a:off x="136" y="4873"/>
              <a:ext cx="117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/>
                <a:t>全校</a:t>
              </a:r>
              <a:r>
                <a:rPr sz="2800" dirty="0" err="1">
                  <a:sym typeface="+mn-ea"/>
                </a:rPr>
                <a:t>云班课</a:t>
              </a:r>
              <a:r>
                <a:rPr sz="2800"/>
                <a:t>发布资源</a:t>
              </a:r>
              <a:r>
                <a:rPr lang="zh-CN" sz="2800"/>
                <a:t>数量</a:t>
              </a:r>
              <a:r>
                <a:rPr lang="en-US" sz="2800"/>
                <a:t>TOP10</a:t>
              </a:r>
              <a:endParaRPr lang="en-US" sz="2800"/>
            </a:p>
          </p:txBody>
        </p:sp>
        <p:sp>
          <p:nvSpPr>
            <p:cNvPr id="11" name="等腰三角形 10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473678" y="343218"/>
            <a:ext cx="32480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02.</a:t>
            </a:r>
            <a:endParaRPr lang="en-US" altLang="zh-CN" sz="6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班课资源统计</a:t>
            </a:r>
            <a:endParaRPr lang="zh-CN" altLang="en-US" sz="360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graphicFrame>
        <p:nvGraphicFramePr>
          <p:cNvPr id="2" name="表格 -1"/>
          <p:cNvGraphicFramePr/>
          <p:nvPr/>
        </p:nvGraphicFramePr>
        <p:xfrm>
          <a:off x="973455" y="2789555"/>
          <a:ext cx="16980535" cy="705739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614295"/>
                <a:gridCol w="4963795"/>
                <a:gridCol w="5772150"/>
                <a:gridCol w="1564005"/>
                <a:gridCol w="2066290"/>
              </a:tblGrid>
              <a:tr h="6642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教师所在院系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班级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课程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班课号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资源数</a:t>
                      </a:r>
                      <a:endParaRPr lang="zh-CN" altLang="en-US" sz="2400"/>
                    </a:p>
                  </a:txBody>
                  <a:tcPr marL="0" marR="0" marT="0" marB="0" anchor="ctr" anchorCtr="0"/>
                </a:tc>
              </a:tr>
              <a:tr h="5651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外语系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生物191药191药192应191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储春艳-(大学英语视听说(Ⅱ))-FOL112-40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/>
                        <a:t>6080696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658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5645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外语系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安191安192化191化192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储春艳-(大学英语视听说(Ⅱ))-FOL112-35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/>
                        <a:t>1125591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649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5651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外语系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安191安192化191化192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储春艳-(大学英语读写译(Ⅱ))-FOL111-35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/>
                        <a:t>8788995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387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5645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外语系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生物191药191药192应191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储春艳-(大学英语读写译(Ⅱ))-FOL111-40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/>
                        <a:t>7398565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383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5645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机械工程学院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储181 储182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邹玉-(工程热力学)-EPE202-1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/>
                        <a:t>8000740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192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5651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数理系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材料类191材料类192材料类193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王淑霞-(高等数学A(Ⅱ))-MATH111-13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/>
                        <a:t>7299787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149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7499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数理系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机器人191 机械类191 机械类192 机械类193 机械类194 机械类195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冯媛-(高等数学A(Ⅱ))-MATH111-1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/>
                        <a:t>7583219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145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11252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数理系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大数据191 计191 计192 生物191 药191 药192 应191 自191 自192 自193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崔丽敏-(高等数学A(Ⅱ))-MATH111-8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/>
                        <a:t>5086666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144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5645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数理系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国191国192国193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王淑霞-(线性代数B)-MATH202-7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/>
                        <a:t>5640229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141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5645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/>
                        <a:t>机械工程学院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安191 安192 药191 药192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/>
                        <a:t>吴波-(工程训练C)-EEC103-2</a:t>
                      </a:r>
                      <a:endParaRPr lang="zh-CN" altLang="en-US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/>
                        <a:t>2184825</a:t>
                      </a:r>
                      <a:endParaRPr lang="en-US" altLang="zh-CN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141</a:t>
                      </a: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第四周-活动类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9070" y="2359025"/>
            <a:ext cx="12435205" cy="61982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73835" y="343535"/>
            <a:ext cx="4044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黑体" panose="02010609060101010101" charset="-122"/>
                <a:cs typeface="Arial Black" panose="020B0A04020102020204" charset="0"/>
              </a:rPr>
              <a:t>03.</a:t>
            </a:r>
            <a:endParaRPr lang="en-US" altLang="zh-CN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ea typeface="黑体" panose="02010609060101010101" charset="-122"/>
              <a:cs typeface="Arial Black" panose="020B0A0402010202020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黑体" panose="02010609060101010101" charset="-122"/>
                <a:cs typeface="Arial Black" panose="020B0A04020102020204" charset="0"/>
              </a:rPr>
              <a:t>班课教学活动统计</a:t>
            </a:r>
            <a:endParaRPr lang="zh-CN" altLang="en-US" sz="36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charset="0"/>
              <a:ea typeface="黑体" panose="02010609060101010101" charset="-122"/>
              <a:cs typeface="Arial Black" panose="020B0A0402010202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2024182" y="3303271"/>
            <a:ext cx="11654076" cy="356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endParaRPr lang="en-US" sz="2200" b="1" dirty="0"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2019-2020</a:t>
            </a:r>
            <a:r>
              <a:rPr lang="zh-CN" altLang="en-US" sz="3200" b="1" dirty="0">
                <a:latin typeface="+mn-ea"/>
                <a:cs typeface="+mn-ea"/>
              </a:rPr>
              <a:t>学年春季学期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+mn-ea"/>
              </a:rPr>
              <a:t>第四周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+mn-ea"/>
              <a:cs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3200" dirty="0">
                <a:latin typeface="+mn-ea"/>
                <a:cs typeface="+mn-ea"/>
              </a:rPr>
              <a:t>全校云班课新开展教学活动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2852</a:t>
            </a: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项</a:t>
            </a:r>
            <a:endParaRPr lang="zh-CN" altLang="en-US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较上周减少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163</a:t>
            </a: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项</a:t>
            </a:r>
            <a:endParaRPr lang="zh-CN" altLang="en-US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环比下降</a:t>
            </a:r>
            <a:r>
              <a:rPr lang="en-US" altLang="zh-CN" sz="3600" dirty="0">
                <a:latin typeface="Comic Sans MS" panose="030F0902030302020204" charset="0"/>
                <a:cs typeface="Comic Sans MS" panose="030F0902030302020204" charset="0"/>
              </a:rPr>
              <a:t>5</a:t>
            </a:r>
            <a:r>
              <a:rPr lang="zh-CN" altLang="en-US" sz="3600" dirty="0">
                <a:latin typeface="Comic Sans MS" panose="030F0902030302020204" charset="0"/>
                <a:cs typeface="Comic Sans MS" panose="030F0902030302020204" charset="0"/>
              </a:rPr>
              <a:t>%</a:t>
            </a:r>
            <a:endParaRPr lang="zh-CN" altLang="en-US" sz="3600" dirty="0">
              <a:latin typeface="Comic Sans MS" panose="030F0902030302020204" charset="0"/>
              <a:cs typeface="Comic Sans MS" panose="030F0902030302020204" charset="0"/>
            </a:endParaRPr>
          </a:p>
          <a:p>
            <a:pPr algn="ctr" fontAlgn="auto"/>
            <a:endParaRPr lang="zh-CN" altLang="en-US" sz="2400" dirty="0">
              <a:latin typeface="+mn-ea"/>
              <a:cs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200992" y="1529398"/>
            <a:ext cx="7432040" cy="829310"/>
            <a:chOff x="136" y="4873"/>
            <a:chExt cx="11704" cy="1306"/>
          </a:xfrm>
        </p:grpSpPr>
        <p:sp>
          <p:nvSpPr>
            <p:cNvPr id="5" name="文本框 4"/>
            <p:cNvSpPr txBox="1"/>
            <p:nvPr/>
          </p:nvSpPr>
          <p:spPr>
            <a:xfrm>
              <a:off x="136" y="4873"/>
              <a:ext cx="117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2800" dirty="0"/>
                <a:t>第四周</a:t>
              </a:r>
              <a:r>
                <a:rPr lang="zh-CN" sz="2800" dirty="0">
                  <a:sym typeface="+mn-ea"/>
                </a:rPr>
                <a:t>全校</a:t>
              </a:r>
              <a:r>
                <a:rPr sz="2800" dirty="0" err="1">
                  <a:sym typeface="+mn-ea"/>
                </a:rPr>
                <a:t>云班课</a:t>
              </a:r>
              <a:r>
                <a:rPr sz="2800" b="1" dirty="0" err="1"/>
                <a:t>新</a:t>
              </a:r>
              <a:r>
                <a:rPr lang="zh-CN" sz="2800" b="1" dirty="0"/>
                <a:t>开展</a:t>
              </a:r>
              <a:r>
                <a:rPr lang="zh-CN" altLang="en-US" sz="2800" dirty="0"/>
                <a:t>教学</a:t>
              </a:r>
              <a:r>
                <a:rPr lang="zh-CN" sz="2800" dirty="0"/>
                <a:t>活动类型分布</a:t>
              </a:r>
              <a:endParaRPr lang="zh-CN" sz="2800" dirty="0"/>
            </a:p>
          </p:txBody>
        </p:sp>
        <p:sp>
          <p:nvSpPr>
            <p:cNvPr id="6" name="等腰三角形 5"/>
            <p:cNvSpPr/>
            <p:nvPr/>
          </p:nvSpPr>
          <p:spPr>
            <a:xfrm flipH="1" flipV="1">
              <a:off x="5723" y="5871"/>
              <a:ext cx="463" cy="30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9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1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3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4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5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numdgm"/>
</p:tagLst>
</file>

<file path=ppt/tags/tag26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7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8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9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1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3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4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5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6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7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8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4256</Words>
  <Application>WPS 表格</Application>
  <PresentationFormat>自定义</PresentationFormat>
  <Paragraphs>793</Paragraphs>
  <Slides>23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6" baseType="lpstr">
      <vt:lpstr>Arial</vt:lpstr>
      <vt:lpstr>方正书宋_GBK</vt:lpstr>
      <vt:lpstr>Wingdings</vt:lpstr>
      <vt:lpstr>微软雅黑</vt:lpstr>
      <vt:lpstr>汉仪旗黑KW</vt:lpstr>
      <vt:lpstr>Calibri</vt:lpstr>
      <vt:lpstr>宋体</vt:lpstr>
      <vt:lpstr>Arial Black</vt:lpstr>
      <vt:lpstr>黑体</vt:lpstr>
      <vt:lpstr>汉仪中黑KW</vt:lpstr>
      <vt:lpstr>Algerian</vt:lpstr>
      <vt:lpstr>Times New Roman</vt:lpstr>
      <vt:lpstr>Comic Sans MS</vt:lpstr>
      <vt:lpstr>冬青黑体简体中文</vt:lpstr>
      <vt:lpstr>华文隶书</vt:lpstr>
      <vt:lpstr>宋体-简</vt:lpstr>
      <vt:lpstr>汉仪书宋二KW</vt:lpstr>
      <vt:lpstr>宋体</vt:lpstr>
      <vt:lpstr>Arial Unicode MS</vt:lpstr>
      <vt:lpstr>Helvetica Neue</vt:lpstr>
      <vt:lpstr>苹方-简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zy</dc:creator>
  <cp:lastModifiedBy>yuzhang</cp:lastModifiedBy>
  <cp:revision>68</cp:revision>
  <dcterms:created xsi:type="dcterms:W3CDTF">2020-03-16T09:14:13Z</dcterms:created>
  <dcterms:modified xsi:type="dcterms:W3CDTF">2020-03-16T09:14:13Z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2052-1.9.1.2994</vt:lpwstr>
  </property>
</Properties>
</file>