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0.xml" ContentType="application/vnd.openxmlformats-officedocument.presentationml.tags+xml"/>
  <Override PartName="/ppt/notesSlides/notesSlide1.xml" ContentType="application/vnd.openxmlformats-officedocument.presentationml.notesSlide+xml"/>
  <Override PartName="/ppt/tags/tag6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6" r:id="rId2"/>
    <p:sldId id="287" r:id="rId3"/>
  </p:sldIdLst>
  <p:sldSz cx="7559675" cy="1069181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8">
          <p15:clr>
            <a:srgbClr val="A4A3A4"/>
          </p15:clr>
        </p15:guide>
        <p15:guide id="2" pos="23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B7B6"/>
    <a:srgbClr val="F7903C"/>
    <a:srgbClr val="B9D1EE"/>
    <a:srgbClr val="95B3D7"/>
    <a:srgbClr val="5376A1"/>
    <a:srgbClr val="1F497D"/>
    <a:srgbClr val="FFB97E"/>
    <a:srgbClr val="DCE6F2"/>
    <a:srgbClr val="376092"/>
    <a:srgbClr val="4F80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43" d="100"/>
          <a:sy n="43" d="100"/>
        </p:scale>
        <p:origin x="2237" y="53"/>
      </p:cViewPr>
      <p:guideLst>
        <p:guide orient="horz" pos="3408"/>
        <p:guide pos="235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2020/1/2</a:t>
            </a:fld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‹#›</a:t>
            </a:fld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  <a:t>2020/1/2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37955" y="1143000"/>
            <a:ext cx="2182091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9037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410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9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7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tags" Target="../tags/tag46.xml"/><Relationship Id="rId5" Type="http://schemas.openxmlformats.org/officeDocument/2006/relationships/tags" Target="../tags/tag45.xml"/><Relationship Id="rId4" Type="http://schemas.openxmlformats.org/officeDocument/2006/relationships/tags" Target="../tags/tag4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1.xml"/><Relationship Id="rId4" Type="http://schemas.openxmlformats.org/officeDocument/2006/relationships/tags" Target="../tags/tag5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2020/1/2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415409" y="1485012"/>
            <a:ext cx="6729241" cy="78576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415380" y="4035273"/>
            <a:ext cx="6729241" cy="1401851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4465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15380" y="673512"/>
            <a:ext cx="6729241" cy="1010268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3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15380" y="2020535"/>
            <a:ext cx="6729241" cy="7859750"/>
          </a:xfrm>
        </p:spPr>
        <p:txBody>
          <a:bodyPr vert="horz" lIns="101600" tIns="0" rIns="82550" bIns="0" rtlCol="0">
            <a:noAutofit/>
          </a:bodyPr>
          <a:lstStyle>
            <a:lvl1pPr marL="189230" marR="0" lvl="0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67055" marR="0" lvl="1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44880" marR="0" lvl="2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22705" marR="0" lvl="3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701165" marR="0" lvl="4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15409" y="5938020"/>
            <a:ext cx="6729241" cy="974168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2975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15406" y="7033950"/>
            <a:ext cx="6729241" cy="1680638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325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15380" y="673512"/>
            <a:ext cx="6729241" cy="1010268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3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15409" y="2020535"/>
            <a:ext cx="3276026" cy="7857638"/>
          </a:xfrm>
        </p:spPr>
        <p:txBody>
          <a:bodyPr vert="horz" lIns="101600" tIns="0" rIns="82550" bIns="0" rtlCol="0">
            <a:noAutofit/>
          </a:bodyPr>
          <a:lstStyle>
            <a:lvl1pPr marL="189230" marR="0" lvl="0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67055" marR="0" lvl="1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44880" marR="0" lvl="2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22705" marR="0" lvl="3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701165" marR="0" lvl="4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3868595" y="2020535"/>
            <a:ext cx="3276026" cy="7857638"/>
          </a:xfrm>
        </p:spPr>
        <p:txBody>
          <a:bodyPr>
            <a:noAutofit/>
          </a:bodyPr>
          <a:lstStyle>
            <a:lvl1pPr>
              <a:defRPr sz="132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325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325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325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325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15380" y="673512"/>
            <a:ext cx="6729241" cy="1010268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3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15409" y="2020535"/>
            <a:ext cx="3276026" cy="594005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655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15406" y="2789217"/>
            <a:ext cx="3276000" cy="7097184"/>
          </a:xfrm>
        </p:spPr>
        <p:txBody>
          <a:bodyPr vert="horz" lIns="101600" tIns="0" rIns="82550" bIns="0" rtlCol="0">
            <a:noAutofit/>
          </a:bodyPr>
          <a:lstStyle>
            <a:lvl1pPr marL="189230" marR="0" lvl="0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67055" marR="0" lvl="1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44880" marR="0" lvl="2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22705" marR="0" lvl="3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701165" marR="0" lvl="4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3866656" y="2020535"/>
            <a:ext cx="3276026" cy="594005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65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3866656" y="2789217"/>
            <a:ext cx="3276026" cy="7097184"/>
          </a:xfrm>
        </p:spPr>
        <p:txBody>
          <a:bodyPr vert="horz" lIns="101600" tIns="0" rIns="82550" bIns="0" rtlCol="0">
            <a:noAutofit/>
          </a:bodyPr>
          <a:lstStyle>
            <a:lvl1pPr marL="189230" marR="0" lvl="0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67055" marR="0" lvl="1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44880" marR="0" lvl="2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22705" marR="0" lvl="3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701165" marR="0" lvl="4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3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415409" y="2020535"/>
            <a:ext cx="3276026" cy="7857638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67055" marR="0" lvl="1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32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44880" marR="0" lvl="2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22705" marR="0" lvl="3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701165" marR="0" lvl="4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3868625" y="2020535"/>
            <a:ext cx="3276026" cy="7857638"/>
          </a:xfrm>
        </p:spPr>
        <p:txBody>
          <a:bodyPr vert="horz" lIns="101600" tIns="0" rIns="82550" bIns="0" rtlCol="0">
            <a:normAutofit/>
          </a:bodyPr>
          <a:lstStyle>
            <a:lvl1pPr marL="189230" marR="0" lvl="0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2020/1/2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554936" y="1485012"/>
            <a:ext cx="589685" cy="8401603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98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15406" y="1485000"/>
            <a:ext cx="6094196" cy="8401603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15380" y="673512"/>
            <a:ext cx="6729241" cy="1010268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15380" y="2020535"/>
            <a:ext cx="6729241" cy="7857638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545509" y="9899739"/>
            <a:ext cx="1674213" cy="493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2020/1/2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2552244" y="9899739"/>
            <a:ext cx="2455512" cy="493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5339250" y="9899739"/>
            <a:ext cx="1674213" cy="493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5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6285" rtl="0" eaLnBrk="1" fontAlgn="auto" latinLnBrk="0" hangingPunct="1">
        <a:lnSpc>
          <a:spcPct val="100000"/>
        </a:lnSpc>
        <a:spcBef>
          <a:spcPct val="0"/>
        </a:spcBef>
        <a:buNone/>
        <a:defRPr sz="2315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189230" indent="-189230" algn="l" defTabSz="756285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325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567055" indent="-189230" algn="l" defTabSz="756285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330960" algn="l"/>
        </a:tabLst>
        <a:defRPr sz="1325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44880" indent="-189230" algn="l" defTabSz="756285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325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22705" indent="-189230" algn="l" defTabSz="756285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325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701165" indent="-189230" algn="l" defTabSz="756285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325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0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293370" y="128905"/>
            <a:ext cx="3248025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oadway" panose="04040905080B02020502" charset="0"/>
                <a:ea typeface="黑体" panose="02010609060101010101" charset="-122"/>
                <a:cs typeface="Broadway" panose="04040905080B02020502" charset="0"/>
              </a:rPr>
              <a:t>01.</a:t>
            </a:r>
            <a:endParaRPr lang="en-US" altLang="zh-CN" sz="6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charset="0"/>
              <a:ea typeface="黑体" panose="02010609060101010101" charset="-122"/>
              <a:cs typeface="Arial Black" panose="020B0A04020102020204" charset="0"/>
            </a:endParaRPr>
          </a:p>
          <a:p>
            <a:r>
              <a:rPr lang="zh-CN" altLang="en-US" sz="360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charset="0"/>
                <a:ea typeface="黑体" panose="02010609060101010101" charset="-122"/>
                <a:cs typeface="Arial Black" panose="020B0A04020102020204" charset="0"/>
              </a:rPr>
              <a:t>蓝墨云班课</a:t>
            </a:r>
          </a:p>
          <a:p>
            <a:r>
              <a:rPr lang="zh-CN" altLang="en-US" sz="360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charset="0"/>
                <a:ea typeface="黑体" panose="02010609060101010101" charset="-122"/>
                <a:cs typeface="Arial Black" panose="020B0A04020102020204" charset="0"/>
              </a:rPr>
              <a:t>使用情况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4770" y="1965325"/>
            <a:ext cx="743204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endParaRPr lang="en-US" sz="2200" b="1" dirty="0">
              <a:latin typeface="+mn-ea"/>
              <a:cs typeface="+mn-ea"/>
            </a:endParaRPr>
          </a:p>
          <a:p>
            <a:pPr algn="ctr" fontAlgn="auto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latin typeface="+mn-ea"/>
                <a:cs typeface="+mn-ea"/>
              </a:rPr>
              <a:t>2019-2020</a:t>
            </a:r>
            <a:r>
              <a:rPr lang="zh-CN" altLang="en-US" sz="2400" b="1" dirty="0">
                <a:latin typeface="+mn-ea"/>
                <a:cs typeface="+mn-ea"/>
              </a:rPr>
              <a:t>学年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+mn-ea"/>
              </a:rPr>
              <a:t>第十三周</a:t>
            </a:r>
          </a:p>
          <a:p>
            <a:pPr algn="ctr"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+mn-ea"/>
                <a:cs typeface="+mn-ea"/>
              </a:rPr>
              <a:t>全校开课门次数为</a:t>
            </a:r>
            <a:r>
              <a:rPr lang="en-US" altLang="zh-CN" sz="2800" dirty="0">
                <a:latin typeface="Comic Sans MS" panose="030F0702030302020204" charset="0"/>
                <a:cs typeface="Comic Sans MS" panose="030F0702030302020204" charset="0"/>
              </a:rPr>
              <a:t>816</a:t>
            </a:r>
          </a:p>
          <a:p>
            <a:pPr algn="ctr"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+mn-ea"/>
                <a:cs typeface="+mn-ea"/>
              </a:rPr>
              <a:t>其中有</a:t>
            </a:r>
            <a:r>
              <a:rPr lang="en-US" altLang="zh-CN" sz="2800" dirty="0">
                <a:latin typeface="Comic Sans MS" panose="030F0702030302020204" charset="0"/>
                <a:cs typeface="Comic Sans MS" panose="030F0702030302020204" charset="0"/>
              </a:rPr>
              <a:t>386</a:t>
            </a:r>
            <a:r>
              <a:rPr lang="zh-CN" altLang="en-US" sz="2400" dirty="0">
                <a:latin typeface="+mn-ea"/>
                <a:cs typeface="+mn-ea"/>
              </a:rPr>
              <a:t>门在蓝墨云使用班课签到功能</a:t>
            </a:r>
          </a:p>
          <a:p>
            <a:pPr algn="ctr"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+mn-ea"/>
                <a:cs typeface="+mn-ea"/>
              </a:rPr>
              <a:t>并进行了累计</a:t>
            </a:r>
            <a:r>
              <a:rPr lang="en-US" altLang="zh-CN" sz="2800" dirty="0">
                <a:latin typeface="Comic Sans MS" panose="030F0702030302020204" charset="0"/>
                <a:cs typeface="Comic Sans MS" panose="030F0702030302020204" charset="0"/>
              </a:rPr>
              <a:t>513</a:t>
            </a:r>
            <a:r>
              <a:rPr lang="zh-CN" altLang="en-US" sz="2400" dirty="0">
                <a:latin typeface="+mn-ea"/>
                <a:cs typeface="+mn-ea"/>
              </a:rPr>
              <a:t>次签到</a:t>
            </a:r>
            <a:endParaRPr lang="zh-CN" altLang="en-US" sz="2800" dirty="0">
              <a:latin typeface="+mn-ea"/>
              <a:cs typeface="+mn-ea"/>
            </a:endParaRPr>
          </a:p>
          <a:p>
            <a:pPr algn="ctr" fontAlgn="auto"/>
            <a:endParaRPr lang="zh-CN" altLang="en-US" sz="2400" dirty="0">
              <a:latin typeface="+mn-ea"/>
              <a:cs typeface="+mn-ea"/>
            </a:endParaRPr>
          </a:p>
          <a:p>
            <a:pPr algn="ctr" fontAlgn="auto"/>
            <a:endParaRPr lang="zh-CN" altLang="en-US" sz="2400" dirty="0">
              <a:latin typeface="+mn-ea"/>
              <a:cs typeface="+mn-ea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145" y="4916805"/>
            <a:ext cx="7432040" cy="674370"/>
            <a:chOff x="136" y="4907"/>
            <a:chExt cx="11704" cy="1062"/>
          </a:xfrm>
        </p:grpSpPr>
        <p:sp>
          <p:nvSpPr>
            <p:cNvPr id="4" name="文本框 3"/>
            <p:cNvSpPr txBox="1"/>
            <p:nvPr/>
          </p:nvSpPr>
          <p:spPr>
            <a:xfrm>
              <a:off x="136" y="4907"/>
              <a:ext cx="11704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/>
              <a:r>
                <a:rPr sz="2000" dirty="0" err="1"/>
                <a:t>各教学院（系）开课总门次与蓝墨云班课</a:t>
              </a:r>
              <a:r>
                <a:rPr lang="zh-CN" sz="2000" dirty="0"/>
                <a:t>签到门次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>
              <a:off x="5723" y="5661"/>
              <a:ext cx="463" cy="30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49BE3553-81A9-4AF0-AE5D-D4858DB04C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5595364"/>
            <a:ext cx="7559675" cy="50185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54625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3500" y="1697355"/>
            <a:ext cx="7432040" cy="2953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endParaRPr lang="en-US" sz="2200" b="1" dirty="0">
              <a:latin typeface="+mn-ea"/>
              <a:cs typeface="+mn-ea"/>
            </a:endParaRPr>
          </a:p>
          <a:p>
            <a:pPr algn="ctr" fontAlgn="auto"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+mn-ea"/>
                <a:cs typeface="+mn-ea"/>
              </a:rPr>
              <a:t>2019-2020</a:t>
            </a:r>
            <a:r>
              <a:rPr lang="zh-CN" altLang="en-US" sz="2800" b="1" dirty="0">
                <a:latin typeface="+mn-ea"/>
                <a:cs typeface="+mn-ea"/>
              </a:rPr>
              <a:t>学年</a:t>
            </a:r>
            <a:r>
              <a:rPr lang="zh-CN" altLang="en-US" sz="28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+mn-ea"/>
              </a:rPr>
              <a:t>第十三周</a:t>
            </a:r>
            <a:endParaRPr lang="zh-CN" altLang="en-US" sz="2800" dirty="0">
              <a:solidFill>
                <a:schemeClr val="accent1">
                  <a:lumMod val="75000"/>
                </a:schemeClr>
              </a:solidFill>
              <a:latin typeface="+mn-ea"/>
              <a:cs typeface="+mn-ea"/>
            </a:endParaRPr>
          </a:p>
          <a:p>
            <a:pPr algn="ctr"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 sz="2800" dirty="0">
                <a:latin typeface="+mn-ea"/>
                <a:cs typeface="+mn-ea"/>
              </a:rPr>
              <a:t>各院系通过蓝墨云进行了累计</a:t>
            </a:r>
            <a:r>
              <a:rPr lang="en-US" altLang="zh-CN" sz="3000" dirty="0">
                <a:latin typeface="Comic Sans MS" panose="030F0702030302020204" charset="0"/>
                <a:cs typeface="Comic Sans MS" panose="030F0702030302020204" charset="0"/>
              </a:rPr>
              <a:t>513</a:t>
            </a:r>
            <a:r>
              <a:rPr lang="zh-CN" altLang="en-US" sz="2800" dirty="0">
                <a:latin typeface="+mn-ea"/>
                <a:cs typeface="+mn-ea"/>
              </a:rPr>
              <a:t>次签到</a:t>
            </a:r>
          </a:p>
          <a:p>
            <a:pPr algn="ctr" fontAlgn="auto">
              <a:spcBef>
                <a:spcPts val="600"/>
              </a:spcBef>
              <a:spcAft>
                <a:spcPts val="600"/>
              </a:spcAft>
            </a:pPr>
            <a:endParaRPr lang="zh-CN" altLang="en-US" sz="2800" dirty="0">
              <a:latin typeface="+mn-ea"/>
              <a:cs typeface="+mn-ea"/>
            </a:endParaRPr>
          </a:p>
          <a:p>
            <a:pPr algn="ctr" fontAlgn="auto"/>
            <a:endParaRPr lang="zh-CN" altLang="en-US" sz="2400" dirty="0">
              <a:latin typeface="+mn-ea"/>
              <a:cs typeface="+mn-ea"/>
            </a:endParaRPr>
          </a:p>
          <a:p>
            <a:pPr algn="ctr" fontAlgn="auto"/>
            <a:endParaRPr lang="zh-CN" altLang="en-US" sz="2400" dirty="0">
              <a:latin typeface="+mn-ea"/>
              <a:cs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93370" y="128905"/>
            <a:ext cx="324802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oadway" panose="04040905080B02020502" charset="0"/>
                <a:ea typeface="黑体" panose="02010609060101010101" charset="-122"/>
                <a:cs typeface="Broadway" panose="04040905080B02020502" charset="0"/>
              </a:rPr>
              <a:t>02.</a:t>
            </a:r>
            <a:endParaRPr lang="en-US" altLang="zh-CN" sz="6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charset="0"/>
              <a:ea typeface="黑体" panose="02010609060101010101" charset="-122"/>
              <a:cs typeface="Arial Black" panose="020B0A04020102020204" charset="0"/>
            </a:endParaRPr>
          </a:p>
          <a:p>
            <a:r>
              <a:rPr lang="zh-CN" altLang="en-US" sz="360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charset="0"/>
                <a:ea typeface="黑体" panose="02010609060101010101" charset="-122"/>
                <a:cs typeface="Arial Black" panose="020B0A04020102020204" charset="0"/>
              </a:rPr>
              <a:t>出勤率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173355" y="4208145"/>
            <a:ext cx="7432040" cy="685800"/>
            <a:chOff x="136" y="5033"/>
            <a:chExt cx="11704" cy="1080"/>
          </a:xfrm>
        </p:grpSpPr>
        <p:sp>
          <p:nvSpPr>
            <p:cNvPr id="10" name="文本框 9"/>
            <p:cNvSpPr txBox="1"/>
            <p:nvPr/>
          </p:nvSpPr>
          <p:spPr>
            <a:xfrm>
              <a:off x="136" y="5033"/>
              <a:ext cx="11704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/>
              <a:r>
                <a:rPr lang="zh-CN" sz="2000" dirty="0"/>
                <a:t>第</a:t>
              </a:r>
              <a:r>
                <a:rPr lang="zh-CN" altLang="en-US" sz="2000" dirty="0"/>
                <a:t>十三</a:t>
              </a:r>
              <a:r>
                <a:rPr lang="zh-CN" sz="2000" dirty="0"/>
                <a:t>周</a:t>
              </a:r>
              <a:r>
                <a:rPr sz="2000" dirty="0" err="1"/>
                <a:t>各教学院（系）蓝墨云班课</a:t>
              </a:r>
              <a:r>
                <a:rPr lang="zh-CN" sz="2000" dirty="0"/>
                <a:t>平均出勤率</a:t>
              </a:r>
            </a:p>
          </p:txBody>
        </p:sp>
        <p:sp>
          <p:nvSpPr>
            <p:cNvPr id="11" name="等腰三角形 10"/>
            <p:cNvSpPr/>
            <p:nvPr/>
          </p:nvSpPr>
          <p:spPr>
            <a:xfrm flipH="1" flipV="1">
              <a:off x="5723" y="5805"/>
              <a:ext cx="463" cy="30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" name="图片 1">
            <a:extLst>
              <a:ext uri="{FF2B5EF4-FFF2-40B4-BE49-F238E27FC236}">
                <a16:creationId xmlns:a16="http://schemas.microsoft.com/office/drawing/2014/main" id="{4CD35D8C-4052-4D1B-902B-8D466EE0CA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5996" y="4941570"/>
            <a:ext cx="7559675" cy="494551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754572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75</Words>
  <Application>Microsoft Office PowerPoint</Application>
  <PresentationFormat>自定义</PresentationFormat>
  <Paragraphs>18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微软雅黑</vt:lpstr>
      <vt:lpstr>Algerian</vt:lpstr>
      <vt:lpstr>Arial</vt:lpstr>
      <vt:lpstr>Arial Black</vt:lpstr>
      <vt:lpstr>Broadway</vt:lpstr>
      <vt:lpstr>Comic Sans MS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zy</dc:creator>
  <cp:lastModifiedBy>zy</cp:lastModifiedBy>
  <cp:revision>54</cp:revision>
  <dcterms:created xsi:type="dcterms:W3CDTF">2019-04-24T01:27:00Z</dcterms:created>
  <dcterms:modified xsi:type="dcterms:W3CDTF">2020-01-02T01:07:10Z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2052-11.1.0.9022</vt:lpwstr>
  </property>
</Properties>
</file>