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tiff" ContentType="image/tiff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1"/>
  </p:notesMasterIdLst>
  <p:handoutMasterIdLst>
    <p:handoutMasterId r:id="rId22"/>
  </p:handoutMasterIdLst>
  <p:sldIdLst>
    <p:sldId id="273" r:id="rId2"/>
    <p:sldId id="325" r:id="rId3"/>
    <p:sldId id="326" r:id="rId4"/>
    <p:sldId id="330" r:id="rId5"/>
    <p:sldId id="327" r:id="rId6"/>
    <p:sldId id="307" r:id="rId7"/>
    <p:sldId id="308" r:id="rId8"/>
    <p:sldId id="309" r:id="rId9"/>
    <p:sldId id="310" r:id="rId10"/>
    <p:sldId id="311" r:id="rId11"/>
    <p:sldId id="312" r:id="rId12"/>
    <p:sldId id="313" r:id="rId13"/>
    <p:sldId id="319" r:id="rId14"/>
    <p:sldId id="321" r:id="rId15"/>
    <p:sldId id="315" r:id="rId16"/>
    <p:sldId id="316" r:id="rId17"/>
    <p:sldId id="317" r:id="rId18"/>
    <p:sldId id="318" r:id="rId19"/>
    <p:sldId id="328" r:id="rId20"/>
  </p:sldIdLst>
  <p:sldSz cx="9144000" cy="6858000" type="screen4x3"/>
  <p:notesSz cx="7010400" cy="92964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0000"/>
    <a:srgbClr val="800000"/>
    <a:srgbClr val="920000"/>
    <a:srgbClr val="820000"/>
    <a:srgbClr val="FF9900"/>
    <a:srgbClr val="3366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93" autoAdjust="0"/>
    <p:restoredTop sz="86449" autoAdjust="0"/>
  </p:normalViewPr>
  <p:slideViewPr>
    <p:cSldViewPr>
      <p:cViewPr>
        <p:scale>
          <a:sx n="66" d="100"/>
          <a:sy n="66" d="100"/>
        </p:scale>
        <p:origin x="-1272" y="-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88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DDEDC6D-3470-47B0-A7D2-2DC02EA00D33}" type="datetimeFigureOut">
              <a:rPr lang="en-US" smtClean="0"/>
              <a:pPr/>
              <a:t>12/6/2013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A5C9A82-FF29-4D06-8FF9-E8F6F3DF56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813360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0AC143-E1AD-4DE5-ADC6-C59EFF6CAF8E}" type="datetimeFigureOut">
              <a:rPr lang="en-US" smtClean="0"/>
              <a:pPr/>
              <a:t>12/6/2013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3FC1D3-B743-42C9-AA51-0386CACB09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55272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FC1D3-B743-42C9-AA51-0386CACB09B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45444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FC1D3-B743-42C9-AA51-0386CACB09B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55356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Welcome to St. Cloud State University!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9CD52-432C-4B1F-8CC4-E1B315E4B4D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24234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4.jpeg"/><Relationship Id="rId7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\\stcloudstate\files\FacultyStaff\S\shrode\DeptBU\UnivCom\BooneLoren\EMG\images\crew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2880"/>
          <a:stretch/>
        </p:blipFill>
        <p:spPr bwMode="auto">
          <a:xfrm>
            <a:off x="0" y="5308076"/>
            <a:ext cx="9142285" cy="15499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\\stcloudstate\files\FacultyStaff\S\shrode\DeptBU\UnivCom\BooneLoren\EMG\images\crew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285" cy="5715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3203448"/>
            <a:ext cx="8077200" cy="1673352"/>
          </a:xfrm>
        </p:spPr>
        <p:txBody>
          <a:bodyPr vert="horz" lIns="91440" tIns="0" rIns="45720" bIns="0" rtlCol="0" anchor="t">
            <a:normAutofit/>
          </a:bodyPr>
          <a:lstStyle>
            <a:lvl1pPr algn="ctr">
              <a:defRPr sz="4700" b="1" cap="none" spc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2438400"/>
            <a:ext cx="8077200" cy="685800"/>
          </a:xfrm>
        </p:spPr>
        <p:txBody>
          <a:bodyPr lIns="118872" tIns="0" rIns="45720" bIns="0" anchor="b"/>
          <a:lstStyle>
            <a:lvl1pPr marL="0" indent="0" algn="ctr">
              <a:buNone/>
              <a:defRPr sz="2000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dirty="0" smtClean="0"/>
              <a:t>Click to edit Master subtitle style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E126F6DA-EADA-4977-9AF5-4BB7EFCB8A36}" type="datetimeFigureOut">
              <a:rPr lang="en-US" smtClean="0"/>
              <a:pPr/>
              <a:t>12/6/2013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761CD3AA-8E14-496D-9CAE-3D495A0EA78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71500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 userDrawn="1"/>
        </p:nvSpPr>
        <p:spPr bwMode="invGray">
          <a:xfrm>
            <a:off x="0" y="4305692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pic>
        <p:nvPicPr>
          <p:cNvPr id="2051" name="Picture 3" descr="\\stcloudstate\files\FacultyStaff\S\shrode\DeptBU\UnivCom\BooneLoren\EMG\images\header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482" r="15349"/>
          <a:stretch/>
        </p:blipFill>
        <p:spPr bwMode="auto">
          <a:xfrm>
            <a:off x="-1" y="4354821"/>
            <a:ext cx="9144001" cy="13601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\\stcloudstate\files\FacultyStaff\S\shrode\SCSUlogos\education_for_life\efl_white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6832" b="38598"/>
          <a:stretch/>
        </p:blipFill>
        <p:spPr bwMode="auto">
          <a:xfrm>
            <a:off x="3276600" y="6019800"/>
            <a:ext cx="2590800" cy="4885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\\stcloudstate\files\FacultyStaff\S\shrode\DeptBU\UnivCom\BooneLoren\EMG\images\image01.jp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97553"/>
            <a:ext cx="874713" cy="874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\\stcloudstate\files\FacultyStaff\S\shrode\DeptBU\UnivCom\BooneLoren\EMG\images\image02.jp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75" y="4597553"/>
            <a:ext cx="874713" cy="874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\\stcloudstate\files\FacultyStaff\S\shrode\DeptBU\UnivCom\BooneLoren\EMG\images\image03.jp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640" y="4597552"/>
            <a:ext cx="874713" cy="874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\\stcloudstate\files\FacultyStaff\S\shrode\DeptBU\UnivCom\BooneLoren\EMG\images\image04.jp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615" y="4597553"/>
            <a:ext cx="874713" cy="874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6F6DA-EADA-4977-9AF5-4BB7EFCB8A36}" type="datetimeFigureOut">
              <a:rPr lang="en-US" smtClean="0"/>
              <a:pPr/>
              <a:t>12/6/2013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CD3AA-8E14-496D-9CAE-3D495A0EA7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9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6F6DA-EADA-4977-9AF5-4BB7EFCB8A36}" type="datetimeFigureOut">
              <a:rPr lang="en-US" smtClean="0"/>
              <a:pPr/>
              <a:t>12/6/2013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60"/>
            <a:ext cx="383640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CD3AA-8E14-496D-9CAE-3D495A0EA7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6F6DA-EADA-4977-9AF5-4BB7EFCB8A36}" type="datetimeFigureOut">
              <a:rPr lang="en-US" smtClean="0"/>
              <a:pPr/>
              <a:t>12/6/2013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CD3AA-8E14-496D-9CAE-3D495A0EA7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8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6F6DA-EADA-4977-9AF5-4BB7EFCB8A36}" type="datetimeFigureOut">
              <a:rPr lang="en-US" smtClean="0"/>
              <a:pPr/>
              <a:t>12/6/2013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CD3AA-8E14-496D-9CAE-3D495A0EA7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6F6DA-EADA-4977-9AF5-4BB7EFCB8A36}" type="datetimeFigureOut">
              <a:rPr lang="en-US" smtClean="0"/>
              <a:pPr/>
              <a:t>12/6/2013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CD3AA-8E14-496D-9CAE-3D495A0EA7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8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698988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6F6DA-EADA-4977-9AF5-4BB7EFCB8A36}" type="datetimeFigureOut">
              <a:rPr lang="en-US" smtClean="0"/>
              <a:pPr/>
              <a:t>12/6/2013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CD3AA-8E14-496D-9CAE-3D495A0EA7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6F6DA-EADA-4977-9AF5-4BB7EFCB8A36}" type="datetimeFigureOut">
              <a:rPr lang="en-US" smtClean="0"/>
              <a:pPr/>
              <a:t>12/6/2013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CD3AA-8E14-496D-9CAE-3D495A0EA7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6F6DA-EADA-4977-9AF5-4BB7EFCB8A36}" type="datetimeFigureOut">
              <a:rPr lang="en-US" smtClean="0"/>
              <a:pPr/>
              <a:t>12/6/2013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CD3AA-8E14-496D-9CAE-3D495A0EA7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9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6F6DA-EADA-4977-9AF5-4BB7EFCB8A36}" type="datetimeFigureOut">
              <a:rPr lang="en-US" smtClean="0"/>
              <a:pPr/>
              <a:t>12/6/2013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CD3AA-8E14-496D-9CAE-3D495A0EA78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E126F6DA-EADA-4977-9AF5-4BB7EFCB8A36}" type="datetimeFigureOut">
              <a:rPr lang="en-US" smtClean="0"/>
              <a:pPr/>
              <a:t>12/6/2013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761CD3AA-8E14-496D-9CAE-3D495A0EA7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\\stcloudstate\files\FacultyStaff\S\shrode\DeptBU\UnivCom\BooneLoren\EMG\images\water.jpg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6897"/>
          <a:stretch/>
        </p:blipFill>
        <p:spPr bwMode="auto">
          <a:xfrm>
            <a:off x="1" y="4800600"/>
            <a:ext cx="9144000" cy="2057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1"/>
            <a:ext cx="8229600" cy="5105402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E126F6DA-EADA-4977-9AF5-4BB7EFCB8A36}" type="datetimeFigureOut">
              <a:rPr lang="en-US" smtClean="0"/>
              <a:pPr/>
              <a:t>12/6/2013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7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761CD3AA-8E14-496D-9CAE-3D495A0EA78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2" descr="X:\SCSUlogos\stc_soft_wht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9526">
            <a:off x="-160386" y="-66529"/>
            <a:ext cx="1930363" cy="13840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0" y="-2356"/>
            <a:ext cx="9144000" cy="14274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3" descr="\\stcloudstate\files\FacultyStaff\S\shrode\DeptBU\UnivCom\BooneLoren\EMG\images\header.jpg"/>
          <p:cNvPicPr>
            <a:picLocks noChangeAspect="1" noChangeArrowheads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747" r="7745"/>
          <a:stretch/>
        </p:blipFill>
        <p:spPr bwMode="auto">
          <a:xfrm>
            <a:off x="0" y="-2356"/>
            <a:ext cx="9144000" cy="11133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1110956"/>
          </a:xfrm>
          <a:prstGeom prst="rect">
            <a:avLst/>
          </a:prstGeom>
        </p:spPr>
        <p:txBody>
          <a:bodyPr vert="horz" lIns="91440" rIns="45720" rtlCol="0" anchor="ctr">
            <a:normAutofit/>
          </a:bodyPr>
          <a:lstStyle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0" name="Rectangle 9"/>
          <p:cNvSpPr/>
          <p:nvPr/>
        </p:nvSpPr>
        <p:spPr bwMode="invGray">
          <a:xfrm>
            <a:off x="0" y="111393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pic>
        <p:nvPicPr>
          <p:cNvPr id="12" name="Picture 4" descr="\\stcloudstate\files\FacultyStaff\S\shrode\SCSUlogos\education_for_life\efl_white.png"/>
          <p:cNvPicPr>
            <a:picLocks noChangeAspect="1" noChangeArrowheads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6832" b="38598"/>
          <a:stretch/>
        </p:blipFill>
        <p:spPr bwMode="auto">
          <a:xfrm>
            <a:off x="3276600" y="6019800"/>
            <a:ext cx="2590800" cy="4885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kumimoji="0" sz="3200" b="1" i="0" u="none" kern="1200" cap="none" spc="0">
          <a:ln>
            <a:noFill/>
          </a:ln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itchFamily="34" charset="0"/>
          <a:ea typeface="+mj-ea"/>
          <a:cs typeface="Arial" pitchFamily="34" charset="0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tx1"/>
        </a:buClr>
        <a:buSzPct val="80000"/>
        <a:buFont typeface="Wingdings 2"/>
        <a:buChar char=""/>
        <a:defRPr kumimoji="0"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31520" indent="-274320" algn="l" rtl="0" eaLnBrk="1" latinLnBrk="0" hangingPunct="1">
        <a:spcBef>
          <a:spcPct val="20000"/>
        </a:spcBef>
        <a:buClr>
          <a:schemeClr val="tx1"/>
        </a:buClr>
        <a:buSzPct val="90000"/>
        <a:buFont typeface="Wingdings"/>
        <a:buChar char=""/>
        <a:defRPr kumimoji="0" sz="2400" b="0" i="0" u="none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996696" indent="-228600" algn="l" rtl="0" eaLnBrk="1" latinLnBrk="0" hangingPunct="1">
        <a:spcBef>
          <a:spcPct val="20000"/>
        </a:spcBef>
        <a:buClrTx/>
        <a:buFont typeface="Arial"/>
        <a:buChar char="▪"/>
        <a:defRPr kumimoji="0"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216152" indent="-182880" algn="l" rtl="0" eaLnBrk="1" latinLnBrk="0" hangingPunct="1">
        <a:spcBef>
          <a:spcPct val="20000"/>
        </a:spcBef>
        <a:buClrTx/>
        <a:buFont typeface="Arial"/>
        <a:buChar char="▪"/>
        <a:defRPr kumimoji="0"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426464" indent="-182880" algn="l" rtl="0" eaLnBrk="1" latinLnBrk="0" hangingPunct="1">
        <a:spcBef>
          <a:spcPct val="20000"/>
        </a:spcBef>
        <a:buClrTx/>
        <a:buFont typeface="Wingdings 3"/>
        <a:buChar char=""/>
        <a:defRPr kumimoji="0" lang="en-US" sz="2000" kern="120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www.stcloudstate.edu/virtualtour/default.asp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tcloudstate.edu/internationaladmissions/apply.aspx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cloudstate.edu/" TargetMode="External"/><Relationship Id="rId2" Type="http://schemas.openxmlformats.org/officeDocument/2006/relationships/hyperlink" Target="mailto:world2scsu@stcloudstate.ed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gif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905000"/>
            <a:ext cx="9144000" cy="1673352"/>
          </a:xfrm>
        </p:spPr>
        <p:txBody>
          <a:bodyPr>
            <a:normAutofit fontScale="90000"/>
          </a:bodyPr>
          <a:lstStyle/>
          <a:p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dirty="0"/>
              <a:t/>
            </a:r>
            <a:br>
              <a:rPr lang="en-US" sz="4800" dirty="0"/>
            </a:br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St. Cloud State University</a:t>
            </a:r>
            <a:b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zh-CN" altLang="en-US" sz="4400" dirty="0" smtClean="0">
                <a:solidFill>
                  <a:srgbClr val="FF0000"/>
                </a:solidFill>
              </a:rPr>
              <a:t>圣克劳德大学</a:t>
            </a:r>
            <a:endParaRPr lang="en-US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541032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428"/>
            <a:ext cx="8229600" cy="1252728"/>
          </a:xfrm>
        </p:spPr>
        <p:txBody>
          <a:bodyPr/>
          <a:lstStyle/>
          <a:p>
            <a:r>
              <a:rPr lang="en-US" dirty="0" smtClean="0"/>
              <a:t>Student Life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19400" y="1752600"/>
            <a:ext cx="6172200" cy="5333999"/>
          </a:xfrm>
        </p:spPr>
        <p:txBody>
          <a:bodyPr>
            <a:normAutofit fontScale="62500" lnSpcReduction="20000"/>
          </a:bodyPr>
          <a:lstStyle/>
          <a:p>
            <a:pPr marL="118872" indent="0">
              <a:spcAft>
                <a:spcPts val="1500"/>
              </a:spcAft>
              <a:buNone/>
            </a:pPr>
            <a:endParaRPr lang="en-US" sz="3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Residence Halls:  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provides a convenient location to campus, a sense 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community, an affordable living environment, and different housing options to 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choose</a:t>
            </a:r>
            <a:r>
              <a:rPr lang="zh-CN" alt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学生宿舍：位置便利，社区意识，价格合理，多重选择</a:t>
            </a:r>
            <a:endParaRPr lang="en-US" alt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Public 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Safety: 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supports personal &amp; property safety 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through crime 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prevention  and enforces the University 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code 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conduct and parking regulations</a:t>
            </a:r>
            <a:r>
              <a:rPr lang="zh-CN" alt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公共安全：防止犯罪偷到，保护个人财产安全，加强行为规范及停车规则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Student Involvement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: offers more 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than 250 student clubs &amp; organizations to develop 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leadership 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skills, network, and socialize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!</a:t>
            </a:r>
            <a:r>
              <a:rPr lang="zh-CN" alt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学生参与：超过</a:t>
            </a:r>
            <a:r>
              <a:rPr lang="en-US" altLang="zh-CN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250</a:t>
            </a:r>
            <a:r>
              <a:rPr lang="zh-CN" alt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个学生社团和组织以锻炼领导精神</a:t>
            </a:r>
            <a:endParaRPr lang="en-US" alt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18872" indent="0">
              <a:spcAft>
                <a:spcPts val="1500"/>
              </a:spcAft>
              <a:buNone/>
            </a:pPr>
            <a:endParaRPr lang="en-US" sz="20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18872" indent="0">
              <a:spcAft>
                <a:spcPts val="1500"/>
              </a:spcAft>
              <a:buNone/>
            </a:pPr>
            <a:r>
              <a:rPr lang="en-US" sz="2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500"/>
              </a:spcAft>
            </a:pPr>
            <a:endParaRPr lang="en-US" sz="20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543" t="3506" b="-921"/>
          <a:stretch/>
        </p:blipFill>
        <p:spPr bwMode="auto">
          <a:xfrm>
            <a:off x="533400" y="1524000"/>
            <a:ext cx="2084942" cy="3788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43200" y="1219200"/>
            <a:ext cx="640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8872" indent="0">
              <a:buNone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Your personal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&amp;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academic success    is supported at SCSU</a:t>
            </a:r>
            <a:r>
              <a:rPr lang="zh-CN" alt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学校支持</a:t>
            </a:r>
            <a:r>
              <a:rPr lang="zh-CN" alt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你个人和学术发展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029945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672"/>
            <a:ext cx="8229600" cy="1252728"/>
          </a:xfrm>
        </p:spPr>
        <p:txBody>
          <a:bodyPr/>
          <a:lstStyle/>
          <a:p>
            <a:r>
              <a:rPr lang="en-US" dirty="0" smtClean="0"/>
              <a:t>Facilities</a:t>
            </a:r>
            <a:r>
              <a:rPr lang="zh-CN" altLang="en-US" dirty="0" smtClean="0"/>
              <a:t>校园设施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5655320" cy="5029200"/>
          </a:xfrm>
        </p:spPr>
        <p:txBody>
          <a:bodyPr>
            <a:normAutofit fontScale="85000" lnSpcReduction="10000"/>
          </a:bodyPr>
          <a:lstStyle/>
          <a:p>
            <a:pPr marL="118872" indent="0"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Take a Virtual Tour of campus:</a:t>
            </a:r>
          </a:p>
          <a:p>
            <a:pPr marL="118872" indent="0"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hlinkClick r:id="rId2"/>
              </a:rPr>
              <a:t>http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hlinkClick r:id="rId2"/>
              </a:rPr>
              <a:t>://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hlinkClick r:id="rId2"/>
              </a:rPr>
              <a:t>www.stcloudstate.edu/virtualtour/default.asp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118872" indent="0">
              <a:buNone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On-campus housing and dining</a:t>
            </a:r>
            <a:r>
              <a:rPr lang="zh-CN" altLang="en-US" sz="2000" dirty="0" smtClean="0">
                <a:solidFill>
                  <a:srgbClr val="FF0000"/>
                </a:solidFill>
              </a:rPr>
              <a:t>住宿和餐饮</a:t>
            </a:r>
            <a:endParaRPr lang="en-US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Library, research, and computer labs</a:t>
            </a:r>
            <a:r>
              <a:rPr lang="zh-CN" altLang="en-US" sz="2000" dirty="0" smtClean="0">
                <a:solidFill>
                  <a:srgbClr val="FF0000"/>
                </a:solidFill>
              </a:rPr>
              <a:t>图书馆，研究，和计算机实验室</a:t>
            </a:r>
            <a:endParaRPr lang="en-US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ISELF – Integrated Science and Engineering </a:t>
            </a:r>
          </a:p>
          <a:p>
            <a:pPr marL="118872" indent="0">
              <a:buNone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Laboratory Facility</a:t>
            </a:r>
            <a:r>
              <a:rPr lang="zh-CN" altLang="en-US" sz="2000" dirty="0" smtClean="0">
                <a:solidFill>
                  <a:srgbClr val="FF0000"/>
                </a:solidFill>
              </a:rPr>
              <a:t>综合科学与工程实验室</a:t>
            </a:r>
            <a:endParaRPr lang="en-US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Smart classrooms and lab spaces</a:t>
            </a:r>
            <a:r>
              <a:rPr lang="zh-CN" altLang="en-US" sz="2000" dirty="0" smtClean="0">
                <a:solidFill>
                  <a:srgbClr val="FF0000"/>
                </a:solidFill>
              </a:rPr>
              <a:t>智能教室和</a:t>
            </a:r>
            <a:r>
              <a:rPr lang="zh-CN" altLang="en-US" sz="2000" dirty="0" smtClean="0">
                <a:solidFill>
                  <a:srgbClr val="FF0000"/>
                </a:solidFill>
              </a:rPr>
              <a:t>实验室</a:t>
            </a:r>
            <a:endParaRPr lang="en-US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Art studios, on-campus music halls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and theater</a:t>
            </a:r>
            <a:r>
              <a:rPr lang="zh-CN" altLang="en-US" sz="2000" dirty="0" smtClean="0">
                <a:solidFill>
                  <a:srgbClr val="FF0000"/>
                </a:solidFill>
              </a:rPr>
              <a:t>艺术工作室，校园音乐厅和剧院</a:t>
            </a:r>
            <a:endParaRPr lang="en-US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Atwood Memorial Center – student organizations, student services, dining facilities</a:t>
            </a:r>
            <a:r>
              <a:rPr lang="zh-CN" altLang="en-US" sz="2000" dirty="0" smtClean="0">
                <a:solidFill>
                  <a:srgbClr val="FF0000"/>
                </a:solidFill>
              </a:rPr>
              <a:t>阿特伍德纪念中心</a:t>
            </a:r>
            <a:r>
              <a:rPr lang="en-US" altLang="zh-CN" sz="2000" dirty="0" smtClean="0">
                <a:solidFill>
                  <a:srgbClr val="FF0000"/>
                </a:solidFill>
              </a:rPr>
              <a:t>–</a:t>
            </a:r>
            <a:r>
              <a:rPr lang="zh-CN" altLang="en-US" sz="2000" dirty="0" smtClean="0">
                <a:solidFill>
                  <a:srgbClr val="FF0000"/>
                </a:solidFill>
              </a:rPr>
              <a:t>学生组织，学生服务，餐饮设施</a:t>
            </a:r>
            <a:endParaRPr lang="en-US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Athletic facilities for sports and recreation</a:t>
            </a:r>
            <a:r>
              <a:rPr lang="zh-CN" altLang="en-US" sz="2000" dirty="0" smtClean="0">
                <a:solidFill>
                  <a:srgbClr val="FF0000"/>
                </a:solidFill>
              </a:rPr>
              <a:t>体育和娱乐体育设施</a:t>
            </a:r>
            <a:endParaRPr lang="en-US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Bookstore and computer stores</a:t>
            </a:r>
            <a:r>
              <a:rPr lang="zh-CN" altLang="en-US" sz="2000" dirty="0" smtClean="0">
                <a:solidFill>
                  <a:srgbClr val="FF0000"/>
                </a:solidFill>
              </a:rPr>
              <a:t>书店和电脑商店</a:t>
            </a:r>
            <a:endParaRPr lang="en-US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Coffee shops and meeting spaces for individual and group study</a:t>
            </a:r>
            <a:r>
              <a:rPr lang="zh-CN" altLang="en-US" sz="2000" dirty="0" smtClean="0">
                <a:solidFill>
                  <a:srgbClr val="FF0000"/>
                </a:solidFill>
              </a:rPr>
              <a:t>咖啡店、</a:t>
            </a:r>
            <a:r>
              <a:rPr lang="zh-CN" altLang="en-US" sz="2000" dirty="0" smtClean="0">
                <a:solidFill>
                  <a:srgbClr val="FF0000"/>
                </a:solidFill>
              </a:rPr>
              <a:t>个人学习和小组讨论的会议室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3920" y="1600200"/>
            <a:ext cx="2786360" cy="4179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8051971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105402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Arial" pitchFamily="34" charset="0"/>
              <a:buChar char="•"/>
              <a:defRPr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Apply Online </a:t>
            </a:r>
            <a:r>
              <a:rPr lang="zh-CN" altLang="en-US" dirty="0" smtClean="0">
                <a:latin typeface="Times New Roman" pitchFamily="18" charset="0"/>
                <a:cs typeface="Times New Roman" pitchFamily="18" charset="0"/>
              </a:rPr>
              <a:t>网上申请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Submit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a $20 non-refundable application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fee</a:t>
            </a:r>
            <a:r>
              <a:rPr lang="zh-CN" altLang="en-US" dirty="0" smtClean="0">
                <a:solidFill>
                  <a:srgbClr val="FF0000"/>
                </a:solidFill>
              </a:rPr>
              <a:t>交</a:t>
            </a:r>
            <a:r>
              <a:rPr lang="en-US" altLang="zh-CN" dirty="0" smtClean="0">
                <a:solidFill>
                  <a:srgbClr val="FF0000"/>
                </a:solidFill>
              </a:rPr>
              <a:t>20</a:t>
            </a:r>
            <a:r>
              <a:rPr lang="zh-CN" altLang="en-US" dirty="0" smtClean="0">
                <a:solidFill>
                  <a:srgbClr val="FF0000"/>
                </a:solidFill>
              </a:rPr>
              <a:t>美元的申请</a:t>
            </a:r>
            <a:r>
              <a:rPr lang="zh-CN" altLang="en-US" dirty="0" smtClean="0">
                <a:solidFill>
                  <a:srgbClr val="FF0000"/>
                </a:solidFill>
              </a:rPr>
              <a:t>费：</a:t>
            </a:r>
            <a:r>
              <a:rPr lang="zh-CN" altLang="en-US" dirty="0" smtClean="0">
                <a:solidFill>
                  <a:srgbClr val="FF0000"/>
                </a:solidFill>
              </a:rPr>
              <a:t>不</a:t>
            </a:r>
            <a:r>
              <a:rPr lang="zh-CN" altLang="en-US" dirty="0" smtClean="0">
                <a:solidFill>
                  <a:srgbClr val="FF0000"/>
                </a:solidFill>
              </a:rPr>
              <a:t>退还</a:t>
            </a:r>
            <a:endParaRPr lang="en-US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US" dirty="0" smtClean="0">
                <a:latin typeface="Times New Roman" charset="0"/>
                <a:cs typeface="Times New Roman" charset="0"/>
                <a:sym typeface="Times New Roman" charset="0"/>
              </a:rPr>
              <a:t>Provide </a:t>
            </a:r>
            <a:r>
              <a:rPr lang="en-US" dirty="0">
                <a:latin typeface="Times New Roman" charset="0"/>
                <a:cs typeface="Times New Roman" charset="0"/>
                <a:sym typeface="Times New Roman" charset="0"/>
              </a:rPr>
              <a:t>required transcript </a:t>
            </a:r>
            <a:r>
              <a:rPr lang="en-US" dirty="0" smtClean="0">
                <a:latin typeface="Times New Roman" charset="0"/>
                <a:cs typeface="Times New Roman" charset="0"/>
                <a:sym typeface="Times New Roman" charset="0"/>
              </a:rPr>
              <a:t>and transcript </a:t>
            </a:r>
            <a:r>
              <a:rPr lang="en-US" dirty="0" smtClean="0">
                <a:latin typeface="Times New Roman" charset="0"/>
                <a:cs typeface="Times New Roman" charset="0"/>
                <a:sym typeface="Times New Roman" charset="0"/>
              </a:rPr>
              <a:t>evaluation</a:t>
            </a:r>
          </a:p>
          <a:p>
            <a:pPr marL="457200" indent="-457200">
              <a:buNone/>
              <a:defRPr/>
            </a:pPr>
            <a:r>
              <a:rPr lang="en-US" altLang="zh-CN" dirty="0" smtClean="0">
                <a:latin typeface="Times New Roman" charset="0"/>
                <a:cs typeface="Times New Roman" charset="0"/>
                <a:sym typeface="Times New Roman" charset="0"/>
              </a:rPr>
              <a:t> </a:t>
            </a:r>
            <a:r>
              <a:rPr lang="en-US" altLang="zh-CN" dirty="0" smtClean="0">
                <a:latin typeface="Times New Roman" charset="0"/>
                <a:cs typeface="Times New Roman" charset="0"/>
                <a:sym typeface="Times New Roman" charset="0"/>
              </a:rPr>
              <a:t>     </a:t>
            </a:r>
            <a:r>
              <a:rPr lang="zh-CN" altLang="en-US" dirty="0" smtClean="0">
                <a:solidFill>
                  <a:srgbClr val="FF0000"/>
                </a:solidFill>
              </a:rPr>
              <a:t>提供成绩单和成绩单评估报告</a:t>
            </a:r>
            <a:endParaRPr lang="en-US" dirty="0" smtClean="0">
              <a:solidFill>
                <a:srgbClr val="FF0000"/>
              </a:solidFill>
              <a:latin typeface="Times New Roman" charset="0"/>
              <a:cs typeface="Times New Roman" charset="0"/>
              <a:sym typeface="Times New Roman" charset="0"/>
            </a:endParaRP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Provide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proof of English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proficiency</a:t>
            </a:r>
          </a:p>
          <a:p>
            <a:pPr marL="457200" indent="-457200">
              <a:buNone/>
              <a:defRPr/>
            </a:pP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zh-CN" altLang="en-US" dirty="0" smtClean="0">
                <a:solidFill>
                  <a:srgbClr val="FF0000"/>
                </a:solidFill>
              </a:rPr>
              <a:t>提供</a:t>
            </a:r>
            <a:r>
              <a:rPr lang="zh-CN" altLang="en-US" dirty="0" smtClean="0">
                <a:solidFill>
                  <a:srgbClr val="FF0000"/>
                </a:solidFill>
              </a:rPr>
              <a:t>英语</a:t>
            </a:r>
            <a:r>
              <a:rPr lang="zh-CN" altLang="en-US" dirty="0" smtClean="0">
                <a:solidFill>
                  <a:srgbClr val="FF0000"/>
                </a:solidFill>
              </a:rPr>
              <a:t>能力测试</a:t>
            </a:r>
            <a:r>
              <a:rPr lang="zh-CN" altLang="en-US" dirty="0" smtClean="0">
                <a:solidFill>
                  <a:srgbClr val="FF0000"/>
                </a:solidFill>
              </a:rPr>
              <a:t>成绩（托福</a:t>
            </a:r>
            <a:r>
              <a:rPr lang="en-US" altLang="zh-CN" dirty="0" smtClean="0">
                <a:solidFill>
                  <a:srgbClr val="FF0000"/>
                </a:solidFill>
              </a:rPr>
              <a:t>or</a:t>
            </a:r>
            <a:r>
              <a:rPr lang="zh-CN" altLang="en-US" dirty="0" smtClean="0">
                <a:solidFill>
                  <a:srgbClr val="FF0000"/>
                </a:solidFill>
              </a:rPr>
              <a:t>雅思， </a:t>
            </a:r>
            <a:r>
              <a:rPr lang="en-US" altLang="zh-CN" dirty="0" smtClean="0">
                <a:solidFill>
                  <a:srgbClr val="FF0000"/>
                </a:solidFill>
              </a:rPr>
              <a:t>SAT</a:t>
            </a:r>
            <a:r>
              <a:rPr lang="zh-CN" altLang="en-US" dirty="0" smtClean="0">
                <a:solidFill>
                  <a:srgbClr val="FF0000"/>
                </a:solidFill>
              </a:rPr>
              <a:t>等）</a:t>
            </a:r>
            <a:endParaRPr lang="en-US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Arial" pitchFamily="34" charset="0"/>
              <a:buChar char="•"/>
              <a:defRPr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US" dirty="0" smtClean="0">
                <a:latin typeface="Times New Roman" charset="0"/>
                <a:cs typeface="Times New Roman" charset="0"/>
                <a:sym typeface="Times New Roman" charset="0"/>
              </a:rPr>
              <a:t>Proof </a:t>
            </a:r>
            <a:r>
              <a:rPr lang="en-US" dirty="0">
                <a:latin typeface="Times New Roman" charset="0"/>
                <a:cs typeface="Times New Roman" charset="0"/>
                <a:sym typeface="Times New Roman" charset="0"/>
              </a:rPr>
              <a:t>of student’s ability to cover his/her first year of educational expenses </a:t>
            </a:r>
            <a:r>
              <a:rPr lang="zh-CN" altLang="en-US" dirty="0" smtClean="0">
                <a:solidFill>
                  <a:srgbClr val="FF0000"/>
                </a:solidFill>
                <a:latin typeface="Times New Roman" charset="0"/>
                <a:cs typeface="Times New Roman" charset="0"/>
                <a:sym typeface="Times New Roman" charset="0"/>
              </a:rPr>
              <a:t>提供存款证明</a:t>
            </a:r>
            <a:endParaRPr lang="en-US" dirty="0" smtClean="0">
              <a:solidFill>
                <a:srgbClr val="FF0000"/>
              </a:solidFill>
              <a:latin typeface="Times New Roman" charset="0"/>
              <a:cs typeface="Times New Roman" charset="0"/>
              <a:sym typeface="Times New Roman" charset="0"/>
            </a:endParaRPr>
          </a:p>
          <a:p>
            <a:pPr marL="0" indent="0">
              <a:buNone/>
              <a:defRPr/>
            </a:pPr>
            <a:endParaRPr lang="en-US" dirty="0" smtClean="0">
              <a:latin typeface="Times New Roman" charset="0"/>
              <a:cs typeface="Times New Roman" charset="0"/>
              <a:sym typeface="Times New Roman" charset="0"/>
            </a:endParaRPr>
          </a:p>
          <a:p>
            <a:pPr marL="0" indent="0">
              <a:buNone/>
              <a:defRPr/>
            </a:pPr>
            <a:r>
              <a:rPr lang="en-US" sz="2400" dirty="0" smtClean="0">
                <a:latin typeface="Times New Roman" charset="0"/>
                <a:cs typeface="Times New Roman" charset="0"/>
                <a:sym typeface="Times New Roman" charset="0"/>
              </a:rPr>
              <a:t>Specifics located  at: </a:t>
            </a:r>
            <a:r>
              <a:rPr lang="en-US" sz="2400" dirty="0">
                <a:latin typeface="Times New Roman" charset="0"/>
                <a:cs typeface="Times New Roman" charset="0"/>
                <a:sym typeface="Times New Roman" charset="0"/>
                <a:hlinkClick r:id="rId2"/>
              </a:rPr>
              <a:t>http://www.stcloudstate.edu/internationaladmissions/apply.aspx</a:t>
            </a:r>
            <a:endParaRPr lang="en-US" sz="2400" dirty="0">
              <a:solidFill>
                <a:srgbClr val="A40800"/>
              </a:solidFill>
              <a:latin typeface="Times New Roman" charset="0"/>
              <a:cs typeface="Times New Roman" charset="0"/>
              <a:sym typeface="Times New Roman" charset="0"/>
            </a:endParaRP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International Undergraduate </a:t>
            </a:r>
            <a:br>
              <a:rPr lang="en-US" dirty="0" smtClean="0"/>
            </a:br>
            <a:r>
              <a:rPr lang="en-US" dirty="0" smtClean="0"/>
              <a:t>Admission Requirements</a:t>
            </a:r>
            <a:r>
              <a:rPr lang="zh-CN" altLang="en-US" dirty="0" smtClean="0">
                <a:solidFill>
                  <a:srgbClr val="FF0000"/>
                </a:solidFill>
              </a:rPr>
              <a:t>国际本科录取要求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597120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672"/>
            <a:ext cx="8229600" cy="1252728"/>
          </a:xfrm>
        </p:spPr>
        <p:txBody>
          <a:bodyPr/>
          <a:lstStyle/>
          <a:p>
            <a:r>
              <a:rPr lang="en-US" dirty="0" smtClean="0"/>
              <a:t>English Proficiency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798"/>
            <a:ext cx="8229600" cy="5105402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spcAft>
                <a:spcPts val="3000"/>
              </a:spcAft>
              <a:buSzPct val="94000"/>
              <a:buFont typeface="Arial" pitchFamily="34" charset="0"/>
              <a:buChar char="•"/>
              <a:defRPr/>
            </a:pPr>
            <a:r>
              <a:rPr lang="en-US" dirty="0" smtClean="0">
                <a:latin typeface="Times New Roman" charset="0"/>
                <a:cs typeface="Times New Roman" charset="0"/>
                <a:sym typeface="Times New Roman" charset="0"/>
              </a:rPr>
              <a:t>TOEFL </a:t>
            </a:r>
            <a:r>
              <a:rPr lang="en-US" dirty="0" err="1" smtClean="0">
                <a:latin typeface="Times New Roman" charset="0"/>
                <a:cs typeface="Times New Roman" charset="0"/>
                <a:sym typeface="Times New Roman" charset="0"/>
              </a:rPr>
              <a:t>iBT</a:t>
            </a:r>
            <a:r>
              <a:rPr lang="en-US" dirty="0" smtClean="0">
                <a:latin typeface="Times New Roman" charset="0"/>
                <a:cs typeface="Times New Roman" charset="0"/>
                <a:sym typeface="Times New Roman" charset="0"/>
              </a:rPr>
              <a:t> of 61 with sub-scores of 15 </a:t>
            </a:r>
            <a:r>
              <a:rPr lang="en-US" dirty="0">
                <a:latin typeface="Times New Roman" charset="0"/>
                <a:cs typeface="Times New Roman" charset="0"/>
                <a:sym typeface="Times New Roman" charset="0"/>
              </a:rPr>
              <a:t>i</a:t>
            </a:r>
            <a:r>
              <a:rPr lang="en-US" dirty="0" smtClean="0">
                <a:latin typeface="Times New Roman" charset="0"/>
                <a:cs typeface="Times New Roman" charset="0"/>
                <a:sym typeface="Times New Roman" charset="0"/>
              </a:rPr>
              <a:t>n </a:t>
            </a:r>
            <a:r>
              <a:rPr lang="en-US" dirty="0" smtClean="0">
                <a:latin typeface="Times New Roman" charset="0"/>
                <a:cs typeface="Times New Roman" charset="0"/>
                <a:sym typeface="Times New Roman" charset="0"/>
              </a:rPr>
              <a:t>reading/writing/listening</a:t>
            </a:r>
          </a:p>
          <a:p>
            <a:pPr marL="457200" indent="-457200">
              <a:spcAft>
                <a:spcPts val="3000"/>
              </a:spcAft>
              <a:buSzPct val="94000"/>
              <a:buNone/>
              <a:defRPr/>
            </a:pPr>
            <a:r>
              <a:rPr lang="en-US" altLang="zh-CN" dirty="0" smtClean="0">
                <a:solidFill>
                  <a:srgbClr val="FF0000"/>
                </a:solidFill>
                <a:latin typeface="Times New Roman" charset="0"/>
                <a:cs typeface="Times New Roman" charset="0"/>
                <a:sym typeface="Times New Roman" charset="0"/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  <a:latin typeface="Times New Roman" charset="0"/>
                <a:cs typeface="Times New Roman" charset="0"/>
                <a:sym typeface="Times New Roman" charset="0"/>
              </a:rPr>
              <a:t>     </a:t>
            </a:r>
            <a:r>
              <a:rPr lang="zh-CN" altLang="en-US" dirty="0" smtClean="0">
                <a:solidFill>
                  <a:srgbClr val="FF0000"/>
                </a:solidFill>
                <a:latin typeface="Times New Roman" charset="0"/>
                <a:cs typeface="Times New Roman" charset="0"/>
                <a:sym typeface="Times New Roman" charset="0"/>
              </a:rPr>
              <a:t>托福 </a:t>
            </a:r>
            <a:r>
              <a:rPr lang="zh-CN" altLang="en-US" dirty="0" smtClean="0">
                <a:solidFill>
                  <a:srgbClr val="FF0000"/>
                </a:solidFill>
                <a:latin typeface="Times New Roman" charset="0"/>
                <a:cs typeface="Times New Roman" charset="0"/>
                <a:sym typeface="Times New Roman" charset="0"/>
              </a:rPr>
              <a:t>阅读写作听力不低于</a:t>
            </a:r>
            <a:r>
              <a:rPr lang="en-US" altLang="zh-CN" dirty="0" smtClean="0">
                <a:solidFill>
                  <a:srgbClr val="FF0000"/>
                </a:solidFill>
                <a:latin typeface="Times New Roman" charset="0"/>
                <a:cs typeface="Times New Roman" charset="0"/>
                <a:sym typeface="Times New Roman" charset="0"/>
              </a:rPr>
              <a:t>15</a:t>
            </a:r>
            <a:r>
              <a:rPr lang="zh-CN" altLang="en-US" dirty="0" smtClean="0">
                <a:solidFill>
                  <a:srgbClr val="FF0000"/>
                </a:solidFill>
                <a:latin typeface="Times New Roman" charset="0"/>
                <a:cs typeface="Times New Roman" charset="0"/>
                <a:sym typeface="Times New Roman" charset="0"/>
              </a:rPr>
              <a:t>分</a:t>
            </a:r>
            <a:endParaRPr lang="en-US" dirty="0" smtClean="0">
              <a:solidFill>
                <a:srgbClr val="FF0000"/>
              </a:solidFill>
              <a:latin typeface="Times New Roman" charset="0"/>
              <a:cs typeface="Times New Roman" charset="0"/>
              <a:sym typeface="Times New Roman" charset="0"/>
            </a:endParaRPr>
          </a:p>
          <a:p>
            <a:pPr marL="457200" indent="-457200">
              <a:spcAft>
                <a:spcPts val="3000"/>
              </a:spcAft>
              <a:buSzPct val="94000"/>
              <a:buFont typeface="Arial" pitchFamily="34" charset="0"/>
              <a:buChar char="•"/>
              <a:defRPr/>
            </a:pPr>
            <a:r>
              <a:rPr lang="en-US" dirty="0" smtClean="0">
                <a:latin typeface="Times New Roman" charset="0"/>
                <a:cs typeface="Times New Roman" charset="0"/>
                <a:sym typeface="Times New Roman" charset="0"/>
              </a:rPr>
              <a:t>IELTS of 5.5 </a:t>
            </a:r>
            <a:r>
              <a:rPr lang="zh-CN" altLang="en-US" dirty="0" smtClean="0">
                <a:solidFill>
                  <a:srgbClr val="FF0000"/>
                </a:solidFill>
                <a:latin typeface="Times New Roman" charset="0"/>
                <a:cs typeface="Times New Roman" charset="0"/>
                <a:sym typeface="Times New Roman" charset="0"/>
              </a:rPr>
              <a:t>雅思</a:t>
            </a:r>
            <a:r>
              <a:rPr lang="en-US" altLang="zh-CN" dirty="0" smtClean="0">
                <a:solidFill>
                  <a:srgbClr val="FF0000"/>
                </a:solidFill>
                <a:latin typeface="Times New Roman" charset="0"/>
                <a:cs typeface="Times New Roman" charset="0"/>
                <a:sym typeface="Times New Roman" charset="0"/>
              </a:rPr>
              <a:t>5.5</a:t>
            </a:r>
            <a:endParaRPr lang="en-US" dirty="0">
              <a:solidFill>
                <a:srgbClr val="FF0000"/>
              </a:solidFill>
              <a:latin typeface="Times New Roman" charset="0"/>
              <a:sym typeface="Times New Roman" charset="0"/>
            </a:endParaRPr>
          </a:p>
          <a:p>
            <a:pPr marL="457200" indent="-457200">
              <a:spcAft>
                <a:spcPts val="3000"/>
              </a:spcAft>
              <a:buSzPct val="94000"/>
              <a:buFont typeface="Arial" pitchFamily="34" charset="0"/>
              <a:buChar char="•"/>
              <a:defRPr/>
            </a:pPr>
            <a:r>
              <a:rPr lang="en-US" dirty="0" smtClean="0">
                <a:latin typeface="Times New Roman" charset="0"/>
                <a:cs typeface="Times New Roman" charset="0"/>
                <a:sym typeface="Times New Roman" charset="0"/>
              </a:rPr>
              <a:t>Transfer from an English-medium college with 2.5+</a:t>
            </a:r>
            <a:r>
              <a:rPr lang="zh-CN" altLang="en-US" dirty="0" smtClean="0">
                <a:solidFill>
                  <a:srgbClr val="FF0000"/>
                </a:solidFill>
                <a:latin typeface="Times New Roman" charset="0"/>
                <a:cs typeface="Times New Roman" charset="0"/>
                <a:sym typeface="Times New Roman" charset="0"/>
              </a:rPr>
              <a:t>大学转学需要</a:t>
            </a:r>
            <a:r>
              <a:rPr lang="en-US" altLang="zh-CN" dirty="0" smtClean="0">
                <a:solidFill>
                  <a:srgbClr val="FF0000"/>
                </a:solidFill>
                <a:latin typeface="Times New Roman" charset="0"/>
                <a:cs typeface="Times New Roman" charset="0"/>
                <a:sym typeface="Times New Roman" charset="0"/>
              </a:rPr>
              <a:t>GPA2.5</a:t>
            </a:r>
            <a:r>
              <a:rPr lang="zh-CN" altLang="en-US" dirty="0" smtClean="0">
                <a:solidFill>
                  <a:srgbClr val="FF0000"/>
                </a:solidFill>
                <a:latin typeface="Times New Roman" charset="0"/>
                <a:cs typeface="Times New Roman" charset="0"/>
                <a:sym typeface="Times New Roman" charset="0"/>
              </a:rPr>
              <a:t>以上</a:t>
            </a:r>
            <a:endParaRPr lang="en-US" altLang="zh-CN" dirty="0" smtClean="0">
              <a:solidFill>
                <a:srgbClr val="FF0000"/>
              </a:solidFill>
              <a:latin typeface="Times New Roman" charset="0"/>
              <a:cs typeface="Times New Roman" charset="0"/>
              <a:sym typeface="Times New Roman" charset="0"/>
            </a:endParaRPr>
          </a:p>
          <a:p>
            <a:pPr marL="457200" indent="-457200">
              <a:spcAft>
                <a:spcPts val="3000"/>
              </a:spcAft>
              <a:buSzPct val="94000"/>
              <a:buFont typeface="Arial" pitchFamily="34" charset="0"/>
              <a:buChar char="•"/>
              <a:defRPr/>
            </a:pPr>
            <a:r>
              <a:rPr lang="en-US" dirty="0" smtClean="0">
                <a:latin typeface="Times New Roman" charset="0"/>
                <a:cs typeface="Times New Roman" charset="0"/>
                <a:sym typeface="Times New Roman" charset="0"/>
              </a:rPr>
              <a:t>Graduation </a:t>
            </a:r>
            <a:r>
              <a:rPr lang="en-US" dirty="0">
                <a:latin typeface="Times New Roman" charset="0"/>
                <a:cs typeface="Times New Roman" charset="0"/>
                <a:sym typeface="Times New Roman" charset="0"/>
              </a:rPr>
              <a:t>from an </a:t>
            </a:r>
            <a:r>
              <a:rPr lang="en-US" dirty="0" smtClean="0">
                <a:latin typeface="Times New Roman" charset="0"/>
                <a:cs typeface="Times New Roman" charset="0"/>
                <a:sym typeface="Times New Roman" charset="0"/>
              </a:rPr>
              <a:t>English-medium high </a:t>
            </a:r>
            <a:r>
              <a:rPr lang="en-US" dirty="0">
                <a:latin typeface="Times New Roman" charset="0"/>
                <a:cs typeface="Times New Roman" charset="0"/>
                <a:sym typeface="Times New Roman" charset="0"/>
              </a:rPr>
              <a:t>school </a:t>
            </a:r>
            <a:endParaRPr lang="en-US" dirty="0" smtClean="0">
              <a:latin typeface="Times New Roman" charset="0"/>
              <a:cs typeface="Times New Roman" charset="0"/>
              <a:sym typeface="Times New Roman" charset="0"/>
            </a:endParaRPr>
          </a:p>
          <a:p>
            <a:pPr marL="457200" indent="-457200">
              <a:spcAft>
                <a:spcPts val="3000"/>
              </a:spcAft>
              <a:buSzPct val="94000"/>
              <a:buFont typeface="Arial" pitchFamily="34" charset="0"/>
              <a:buChar char="•"/>
              <a:defRPr/>
            </a:pPr>
            <a:r>
              <a:rPr lang="zh-CN" altLang="en-US" dirty="0" smtClean="0">
                <a:solidFill>
                  <a:srgbClr val="FF0000"/>
                </a:solidFill>
                <a:latin typeface="Times New Roman" charset="0"/>
                <a:cs typeface="Times New Roman" charset="0"/>
                <a:sym typeface="Times New Roman" charset="0"/>
              </a:rPr>
              <a:t>在</a:t>
            </a:r>
            <a:r>
              <a:rPr lang="zh-CN" altLang="en-US" dirty="0" smtClean="0">
                <a:solidFill>
                  <a:srgbClr val="FF0000"/>
                </a:solidFill>
                <a:latin typeface="Times New Roman" charset="0"/>
                <a:cs typeface="Times New Roman" charset="0"/>
                <a:sym typeface="Times New Roman" charset="0"/>
              </a:rPr>
              <a:t>英语高中的中学学习，毕业</a:t>
            </a:r>
            <a:endParaRPr lang="en-US" dirty="0">
              <a:solidFill>
                <a:srgbClr val="FF0000"/>
              </a:solidFill>
              <a:latin typeface="Times New Roman" charset="0"/>
              <a:cs typeface="Times New Roman" charset="0"/>
              <a:sym typeface="Times New Roman" charset="0"/>
            </a:endParaRPr>
          </a:p>
          <a:p>
            <a:pPr>
              <a:spcAft>
                <a:spcPts val="3000"/>
              </a:spcAft>
            </a:pP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171403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87552"/>
          </a:xfrm>
        </p:spPr>
        <p:txBody>
          <a:bodyPr>
            <a:noAutofit/>
          </a:bodyPr>
          <a:lstStyle/>
          <a:p>
            <a:r>
              <a:rPr lang="en-US" dirty="0" smtClean="0"/>
              <a:t>International Undergraduate </a:t>
            </a:r>
            <a:br>
              <a:rPr lang="en-US" dirty="0" smtClean="0"/>
            </a:br>
            <a:r>
              <a:rPr lang="en-US" dirty="0" smtClean="0"/>
              <a:t>Financial Requirements  </a:t>
            </a:r>
            <a:r>
              <a:rPr lang="zh-CN" altLang="en-US" dirty="0" smtClean="0"/>
              <a:t>国际本科生经济要求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5943600" cy="5105402"/>
          </a:xfrm>
        </p:spPr>
        <p:txBody>
          <a:bodyPr>
            <a:normAutofit fontScale="92500" lnSpcReduction="20000"/>
          </a:bodyPr>
          <a:lstStyle/>
          <a:p>
            <a:pPr marL="0" indent="0">
              <a:buSzPct val="94000"/>
              <a:buNone/>
            </a:pPr>
            <a:endParaRPr lang="en-US" dirty="0" smtClean="0">
              <a:solidFill>
                <a:srgbClr val="A40800"/>
              </a:solidFill>
              <a:latin typeface="Times New Roman" charset="0"/>
              <a:cs typeface="Times New Roman" charset="0"/>
              <a:sym typeface="Times New Roman Bold" charset="0"/>
            </a:endParaRPr>
          </a:p>
          <a:p>
            <a:pPr marL="0" indent="0">
              <a:buSzPct val="94000"/>
              <a:buNone/>
            </a:pPr>
            <a:r>
              <a:rPr lang="en-US" dirty="0" smtClean="0">
                <a:latin typeface="Times New Roman" charset="0"/>
                <a:cs typeface="Times New Roman" charset="0"/>
                <a:sym typeface="Times New Roman Bold" charset="0"/>
              </a:rPr>
              <a:t>Tuition </a:t>
            </a:r>
            <a:r>
              <a:rPr lang="en-US" dirty="0">
                <a:latin typeface="Times New Roman" charset="0"/>
                <a:cs typeface="Times New Roman" charset="0"/>
                <a:sym typeface="Times New Roman Bold" charset="0"/>
              </a:rPr>
              <a:t>&amp; Fees  </a:t>
            </a:r>
            <a:r>
              <a:rPr lang="zh-CN" altLang="en-US" dirty="0" smtClean="0">
                <a:solidFill>
                  <a:srgbClr val="FF0000"/>
                </a:solidFill>
                <a:latin typeface="Times New Roman" charset="0"/>
                <a:cs typeface="Times New Roman" charset="0"/>
                <a:sym typeface="Times New Roman Bold" charset="0"/>
              </a:rPr>
              <a:t>学费</a:t>
            </a:r>
            <a:r>
              <a:rPr lang="en-US" altLang="en-US" dirty="0" smtClean="0">
                <a:solidFill>
                  <a:srgbClr val="FF0000"/>
                </a:solidFill>
                <a:latin typeface="Times New Roman" charset="0"/>
                <a:cs typeface="Times New Roman" charset="0"/>
                <a:sym typeface="Times New Roman Bold" charset="0"/>
              </a:rPr>
              <a:t>      </a:t>
            </a:r>
            <a:r>
              <a:rPr lang="en-US" dirty="0" smtClean="0">
                <a:latin typeface="Times New Roman" charset="0"/>
                <a:cs typeface="Times New Roman" charset="0"/>
                <a:sym typeface="Times New Roman Bold" charset="0"/>
              </a:rPr>
              <a:t>                       </a:t>
            </a:r>
            <a:r>
              <a:rPr lang="en-US" dirty="0">
                <a:latin typeface="Times New Roman" charset="0"/>
                <a:cs typeface="Times New Roman" charset="0"/>
                <a:sym typeface="Times New Roman Bold" charset="0"/>
              </a:rPr>
              <a:t>$</a:t>
            </a:r>
            <a:r>
              <a:rPr lang="en-US" dirty="0" smtClean="0">
                <a:latin typeface="Times New Roman" charset="0"/>
                <a:cs typeface="Times New Roman" charset="0"/>
                <a:sym typeface="Times New Roman Bold" charset="0"/>
              </a:rPr>
              <a:t>12,603                                                                                            </a:t>
            </a:r>
            <a:endParaRPr lang="en-US" dirty="0">
              <a:latin typeface="Times New Roman" charset="0"/>
              <a:ea typeface="ヒラギノ明朝 ProN W6" charset="0"/>
              <a:cs typeface="Times New Roman" charset="0"/>
              <a:sym typeface="Times New Roman Bold" charset="0"/>
            </a:endParaRPr>
          </a:p>
          <a:p>
            <a:pPr marL="0" indent="0">
              <a:buSzPct val="94000"/>
              <a:buNone/>
            </a:pPr>
            <a:r>
              <a:rPr lang="en-US" dirty="0" smtClean="0">
                <a:latin typeface="Times New Roman" charset="0"/>
                <a:cs typeface="Times New Roman" charset="0"/>
                <a:sym typeface="Times New Roman Bold" charset="0"/>
              </a:rPr>
              <a:t>Living Expenses     </a:t>
            </a:r>
            <a:r>
              <a:rPr lang="zh-CN" altLang="en-US" dirty="0" smtClean="0">
                <a:solidFill>
                  <a:srgbClr val="FF0000"/>
                </a:solidFill>
                <a:latin typeface="Times New Roman" charset="0"/>
                <a:cs typeface="Times New Roman" charset="0"/>
                <a:sym typeface="Times New Roman Bold" charset="0"/>
              </a:rPr>
              <a:t>生活费</a:t>
            </a:r>
            <a:r>
              <a:rPr lang="en-US" dirty="0">
                <a:solidFill>
                  <a:srgbClr val="FF0000"/>
                </a:solidFill>
                <a:latin typeface="Times New Roman" charset="0"/>
                <a:cs typeface="Times New Roman" charset="0"/>
                <a:sym typeface="Times New Roman Bold" charset="0"/>
              </a:rPr>
              <a:t>	</a:t>
            </a:r>
            <a:r>
              <a:rPr lang="en-US" dirty="0">
                <a:latin typeface="Times New Roman" charset="0"/>
                <a:cs typeface="Times New Roman" charset="0"/>
                <a:sym typeface="Times New Roman Bold" charset="0"/>
              </a:rPr>
              <a:t>	   </a:t>
            </a:r>
            <a:r>
              <a:rPr lang="en-US" dirty="0" smtClean="0">
                <a:latin typeface="Times New Roman" charset="0"/>
                <a:cs typeface="Times New Roman" charset="0"/>
                <a:sym typeface="Times New Roman Bold" charset="0"/>
              </a:rPr>
              <a:t>        $11,404                                                                                              </a:t>
            </a:r>
            <a:endParaRPr lang="en-US" dirty="0">
              <a:latin typeface="Times New Roman" charset="0"/>
              <a:ea typeface="ヒラギノ明朝 ProN W6" charset="0"/>
              <a:cs typeface="ヒラギノ明朝 ProN W6" charset="0"/>
              <a:sym typeface="Times New Roman Bold" charset="0"/>
            </a:endParaRPr>
          </a:p>
          <a:p>
            <a:pPr marL="0" indent="0">
              <a:buSzPct val="94000"/>
              <a:buNone/>
            </a:pPr>
            <a:r>
              <a:rPr lang="en-US" dirty="0">
                <a:latin typeface="Times New Roman" charset="0"/>
                <a:cs typeface="Times New Roman" charset="0"/>
                <a:sym typeface="Times New Roman Bold" charset="0"/>
              </a:rPr>
              <a:t>Health </a:t>
            </a:r>
            <a:r>
              <a:rPr lang="en-US" dirty="0" smtClean="0">
                <a:latin typeface="Times New Roman" charset="0"/>
                <a:cs typeface="Times New Roman" charset="0"/>
                <a:sym typeface="Times New Roman Bold" charset="0"/>
              </a:rPr>
              <a:t>Insurance   </a:t>
            </a:r>
            <a:r>
              <a:rPr lang="zh-CN" altLang="en-US" dirty="0" smtClean="0">
                <a:solidFill>
                  <a:srgbClr val="FF0000"/>
                </a:solidFill>
                <a:latin typeface="Times New Roman" charset="0"/>
                <a:cs typeface="Times New Roman" charset="0"/>
                <a:sym typeface="Times New Roman Bold" charset="0"/>
              </a:rPr>
              <a:t>健康保险</a:t>
            </a:r>
            <a:r>
              <a:rPr lang="en-US" dirty="0" smtClean="0">
                <a:solidFill>
                  <a:srgbClr val="FF0000"/>
                </a:solidFill>
                <a:latin typeface="Times New Roman" charset="0"/>
                <a:cs typeface="Times New Roman" charset="0"/>
                <a:sym typeface="Times New Roman Bold" charset="0"/>
              </a:rPr>
              <a:t> </a:t>
            </a:r>
            <a:r>
              <a:rPr lang="en-US" dirty="0">
                <a:latin typeface="Times New Roman" charset="0"/>
                <a:cs typeface="Times New Roman" charset="0"/>
                <a:sym typeface="Times New Roman Bold" charset="0"/>
              </a:rPr>
              <a:t>	</a:t>
            </a:r>
            <a:r>
              <a:rPr lang="en-US" dirty="0" smtClean="0">
                <a:latin typeface="Times New Roman" charset="0"/>
                <a:cs typeface="Times New Roman" charset="0"/>
                <a:sym typeface="Times New Roman Bold" charset="0"/>
              </a:rPr>
              <a:t>	</a:t>
            </a:r>
            <a:r>
              <a:rPr lang="en-US" dirty="0">
                <a:latin typeface="Times New Roman" charset="0"/>
                <a:cs typeface="Times New Roman" charset="0"/>
                <a:sym typeface="Times New Roman Bold" charset="0"/>
              </a:rPr>
              <a:t> </a:t>
            </a:r>
            <a:r>
              <a:rPr lang="en-US" dirty="0" smtClean="0">
                <a:latin typeface="Times New Roman" charset="0"/>
                <a:cs typeface="Times New Roman" charset="0"/>
                <a:sym typeface="Times New Roman Bold" charset="0"/>
              </a:rPr>
              <a:t>             $1062                                                                                   </a:t>
            </a:r>
            <a:endParaRPr lang="en-US" dirty="0">
              <a:latin typeface="Times New Roman" charset="0"/>
              <a:cs typeface="Times New Roman" charset="0"/>
              <a:sym typeface="Times New Roman Bold" charset="0"/>
            </a:endParaRPr>
          </a:p>
          <a:p>
            <a:pPr marL="0" indent="0">
              <a:buSzPct val="94000"/>
              <a:buNone/>
            </a:pPr>
            <a:r>
              <a:rPr lang="en-US" dirty="0">
                <a:latin typeface="Times New Roman" charset="0"/>
                <a:cs typeface="Times New Roman" charset="0"/>
                <a:sym typeface="Times New Roman Bold" charset="0"/>
              </a:rPr>
              <a:t>Academic and Cultural </a:t>
            </a:r>
            <a:r>
              <a:rPr lang="en-US" dirty="0" smtClean="0">
                <a:latin typeface="Times New Roman" charset="0"/>
                <a:cs typeface="Times New Roman" charset="0"/>
                <a:sym typeface="Times New Roman Bold" charset="0"/>
              </a:rPr>
              <a:t>Sharing</a:t>
            </a:r>
            <a:r>
              <a:rPr lang="zh-CN" altLang="en-US" dirty="0" smtClean="0">
                <a:solidFill>
                  <a:srgbClr val="FF0000"/>
                </a:solidFill>
                <a:latin typeface="Microsoft Yahei"/>
              </a:rPr>
              <a:t>学术</a:t>
            </a:r>
            <a:r>
              <a:rPr lang="zh-CN" altLang="en-US" dirty="0" smtClean="0">
                <a:solidFill>
                  <a:srgbClr val="FF0000"/>
                </a:solidFill>
                <a:latin typeface="Microsoft Yahei"/>
              </a:rPr>
              <a:t>文化</a:t>
            </a:r>
            <a:r>
              <a:rPr lang="zh-CN" altLang="en-US" dirty="0" smtClean="0">
                <a:solidFill>
                  <a:srgbClr val="FF0000"/>
                </a:solidFill>
                <a:latin typeface="Microsoft Yahei"/>
              </a:rPr>
              <a:t>交流奖学金</a:t>
            </a:r>
            <a:endParaRPr lang="en-US" dirty="0">
              <a:solidFill>
                <a:srgbClr val="FF0000"/>
              </a:solidFill>
              <a:latin typeface="Times New Roman" charset="0"/>
              <a:cs typeface="Times New Roman" charset="0"/>
              <a:sym typeface="Times New Roman Bold" charset="0"/>
            </a:endParaRPr>
          </a:p>
          <a:p>
            <a:pPr marL="0" indent="0">
              <a:buSzPct val="94000"/>
              <a:buNone/>
            </a:pPr>
            <a:r>
              <a:rPr lang="en-US" dirty="0">
                <a:latin typeface="Times New Roman" charset="0"/>
                <a:cs typeface="Times New Roman" charset="0"/>
                <a:sym typeface="Times New Roman Bold" charset="0"/>
              </a:rPr>
              <a:t>          </a:t>
            </a:r>
            <a:r>
              <a:rPr lang="en-US" u="sng" dirty="0">
                <a:latin typeface="Times New Roman" charset="0"/>
                <a:cs typeface="Times New Roman" charset="0"/>
                <a:sym typeface="Times New Roman Bold" charset="0"/>
              </a:rPr>
              <a:t>Scholarship (UG)                  -$</a:t>
            </a:r>
            <a:r>
              <a:rPr lang="en-US" u="sng" dirty="0" smtClean="0">
                <a:latin typeface="Times New Roman" charset="0"/>
                <a:cs typeface="Times New Roman" charset="0"/>
                <a:sym typeface="Times New Roman Bold" charset="0"/>
              </a:rPr>
              <a:t>6,298</a:t>
            </a:r>
          </a:p>
          <a:p>
            <a:pPr marL="0" indent="0">
              <a:buSzPct val="94000"/>
              <a:buNone/>
            </a:pPr>
            <a:r>
              <a:rPr lang="en-US" b="1" dirty="0" smtClean="0">
                <a:latin typeface="Times New Roman" charset="0"/>
                <a:ea typeface="ヒラギノ明朝 ProN W6" charset="0"/>
                <a:cs typeface="ヒラギノ明朝 ProN W6" charset="0"/>
                <a:sym typeface="Times New Roman Bold" charset="0"/>
              </a:rPr>
              <a:t>Total w/ Scholarship (UG) 	$18,771</a:t>
            </a:r>
            <a:endParaRPr lang="en-US" b="1" dirty="0">
              <a:latin typeface="Times New Roman" charset="0"/>
              <a:ea typeface="ヒラギノ明朝 ProN W6" charset="0"/>
              <a:cs typeface="ヒラギノ明朝 ProN W6" charset="0"/>
              <a:sym typeface="Times New Roman Bold" charset="0"/>
            </a:endParaRPr>
          </a:p>
          <a:p>
            <a:pPr marL="0" indent="0">
              <a:buSzPct val="94000"/>
              <a:buNone/>
            </a:pPr>
            <a:r>
              <a:rPr lang="en-US" b="1" dirty="0" smtClean="0">
                <a:latin typeface="Times New Roman" charset="0"/>
                <a:cs typeface="Times New Roman" charset="0"/>
                <a:sym typeface="Times New Roman Bold" charset="0"/>
              </a:rPr>
              <a:t>          </a:t>
            </a:r>
            <a:r>
              <a:rPr lang="zh-CN" altLang="en-US" b="1" dirty="0" smtClean="0">
                <a:latin typeface="Times New Roman" charset="0"/>
                <a:cs typeface="Times New Roman" charset="0"/>
                <a:sym typeface="Times New Roman Bold" charset="0"/>
              </a:rPr>
              <a:t>奖学金</a:t>
            </a:r>
            <a:endParaRPr lang="en-US" b="1" dirty="0">
              <a:latin typeface="Times New Roman" charset="0"/>
              <a:cs typeface="Times New Roman" charset="0"/>
              <a:sym typeface="Times New Roman Bold" charset="0"/>
            </a:endParaRPr>
          </a:p>
          <a:p>
            <a:pPr marL="0" indent="0">
              <a:buSzPct val="94000"/>
              <a:buNone/>
            </a:pPr>
            <a:r>
              <a:rPr lang="en-US" sz="2400" dirty="0" smtClean="0">
                <a:latin typeface="Times New Roman" charset="0"/>
                <a:cs typeface="Times New Roman" charset="0"/>
                <a:sym typeface="Times New Roman Bold" charset="0"/>
              </a:rPr>
              <a:t>UG tuition is frozen for two years.UG</a:t>
            </a:r>
            <a:r>
              <a:rPr lang="zh-CN" altLang="en-US" sz="2400" dirty="0" smtClean="0">
                <a:latin typeface="Times New Roman" charset="0"/>
                <a:cs typeface="Times New Roman" charset="0"/>
                <a:sym typeface="Times New Roman Bold" charset="0"/>
              </a:rPr>
              <a:t>学费冻结两年</a:t>
            </a:r>
            <a:endParaRPr lang="en-US" sz="2400" dirty="0" smtClean="0">
              <a:latin typeface="Times New Roman" charset="0"/>
              <a:cs typeface="Times New Roman" charset="0"/>
              <a:sym typeface="Times New Roman Bold" charset="0"/>
            </a:endParaRPr>
          </a:p>
          <a:p>
            <a:pPr marL="0" indent="0">
              <a:buSzPct val="94000"/>
              <a:buNone/>
            </a:pPr>
            <a:endParaRPr lang="en-US" sz="1700" dirty="0" smtClean="0">
              <a:latin typeface="Times New Roman" charset="0"/>
              <a:cs typeface="Times New Roman" charset="0"/>
              <a:sym typeface="Times New Roman" charset="0"/>
            </a:endParaRPr>
          </a:p>
          <a:p>
            <a:pPr marL="0" indent="0">
              <a:buSzPct val="94000"/>
              <a:buNone/>
            </a:pPr>
            <a:r>
              <a:rPr lang="en-US" sz="1700" dirty="0" smtClean="0">
                <a:latin typeface="Times New Roman" charset="0"/>
                <a:cs typeface="Times New Roman" charset="0"/>
                <a:sym typeface="Times New Roman" charset="0"/>
              </a:rPr>
              <a:t>Estimated Cost</a:t>
            </a:r>
            <a:endParaRPr lang="en-US" sz="17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5703"/>
          <a:stretch/>
        </p:blipFill>
        <p:spPr bwMode="auto">
          <a:xfrm>
            <a:off x="6473328" y="1524000"/>
            <a:ext cx="2289672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405764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063752"/>
          </a:xfrm>
        </p:spPr>
        <p:txBody>
          <a:bodyPr>
            <a:normAutofit/>
          </a:bodyPr>
          <a:lstStyle/>
          <a:p>
            <a:r>
              <a:rPr lang="en-US" dirty="0" smtClean="0"/>
              <a:t>Affordability</a:t>
            </a:r>
            <a:r>
              <a:rPr lang="zh-CN" altLang="en-US" dirty="0" smtClean="0"/>
              <a:t>经济</a:t>
            </a:r>
            <a:r>
              <a:rPr lang="zh-CN" altLang="en-US" dirty="0" smtClean="0"/>
              <a:t>上可以负担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382000" cy="5105402"/>
          </a:xfrm>
        </p:spPr>
        <p:txBody>
          <a:bodyPr>
            <a:normAutofit fontScale="92500"/>
          </a:bodyPr>
          <a:lstStyle/>
          <a:p>
            <a:pPr marL="0" indent="0">
              <a:spcAft>
                <a:spcPts val="1500"/>
              </a:spcAft>
              <a:buSzPct val="51000"/>
              <a:buNone/>
            </a:pPr>
            <a:r>
              <a:rPr lang="en-US" b="1" dirty="0" smtClean="0">
                <a:latin typeface="Times New Roman" charset="0"/>
                <a:cs typeface="Times New Roman" charset="0"/>
                <a:sym typeface="Times New Roman" charset="0"/>
              </a:rPr>
              <a:t>Academic </a:t>
            </a:r>
            <a:r>
              <a:rPr lang="en-US" b="1" dirty="0">
                <a:latin typeface="Times New Roman" charset="0"/>
                <a:cs typeface="Times New Roman" charset="0"/>
                <a:sym typeface="Times New Roman" charset="0"/>
              </a:rPr>
              <a:t>and Cultural Sharing </a:t>
            </a:r>
            <a:r>
              <a:rPr lang="en-US" b="1" dirty="0" smtClean="0">
                <a:latin typeface="Times New Roman" charset="0"/>
                <a:cs typeface="Times New Roman" charset="0"/>
                <a:sym typeface="Times New Roman" charset="0"/>
              </a:rPr>
              <a:t>Scholarship</a:t>
            </a:r>
            <a:r>
              <a:rPr lang="zh-CN" altLang="en-US" sz="2000" dirty="0" smtClean="0"/>
              <a:t>学术文化共享奖学金</a:t>
            </a:r>
            <a:r>
              <a:rPr lang="en-US" sz="2000" b="1" dirty="0" smtClean="0">
                <a:latin typeface="Times New Roman" charset="0"/>
                <a:cs typeface="Times New Roman" charset="0"/>
                <a:sym typeface="Times New Roman" charset="0"/>
              </a:rPr>
              <a:t>(</a:t>
            </a:r>
            <a:r>
              <a:rPr lang="en-US" sz="2000" b="1" dirty="0">
                <a:latin typeface="Times New Roman" charset="0"/>
                <a:cs typeface="Times New Roman" charset="0"/>
                <a:sym typeface="Times New Roman" charset="0"/>
              </a:rPr>
              <a:t>ACSS) </a:t>
            </a:r>
            <a:endParaRPr lang="en-US" sz="2000" b="1" dirty="0" smtClean="0">
              <a:latin typeface="Times New Roman" charset="0"/>
              <a:cs typeface="Times New Roman" charset="0"/>
              <a:sym typeface="Times New Roman" charset="0"/>
            </a:endParaRPr>
          </a:p>
          <a:p>
            <a:pPr marL="457200" indent="-457200">
              <a:spcAft>
                <a:spcPts val="1500"/>
              </a:spcAft>
              <a:buSzPct val="51000"/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charset="0"/>
                <a:cs typeface="Times New Roman" charset="0"/>
                <a:sym typeface="Times New Roman" charset="0"/>
              </a:rPr>
              <a:t>Provides in-state or resident </a:t>
            </a:r>
            <a:r>
              <a:rPr lang="en-US" dirty="0">
                <a:latin typeface="Times New Roman" charset="0"/>
                <a:cs typeface="Times New Roman" charset="0"/>
                <a:sym typeface="Times New Roman" charset="0"/>
              </a:rPr>
              <a:t>tuition rate to international </a:t>
            </a:r>
            <a:r>
              <a:rPr lang="en-US" dirty="0" smtClean="0">
                <a:latin typeface="Times New Roman" charset="0"/>
                <a:cs typeface="Times New Roman" charset="0"/>
                <a:sym typeface="Times New Roman" charset="0"/>
              </a:rPr>
              <a:t>students</a:t>
            </a:r>
            <a:r>
              <a:rPr lang="zh-CN" altLang="en-US" dirty="0" smtClean="0">
                <a:latin typeface="Times New Roman" charset="0"/>
                <a:cs typeface="Times New Roman" charset="0"/>
                <a:sym typeface="Times New Roman" charset="0"/>
              </a:rPr>
              <a:t>给国际学生</a:t>
            </a:r>
            <a:r>
              <a:rPr lang="zh-CN" altLang="en-US" dirty="0" smtClean="0">
                <a:latin typeface="Times New Roman" charset="0"/>
                <a:cs typeface="Times New Roman" charset="0"/>
                <a:sym typeface="Times New Roman" charset="0"/>
              </a:rPr>
              <a:t>提供</a:t>
            </a:r>
            <a:r>
              <a:rPr lang="zh-CN" altLang="en-US" dirty="0" smtClean="0"/>
              <a:t>学费</a:t>
            </a:r>
            <a:endParaRPr lang="en-US" dirty="0">
              <a:latin typeface="Times New Roman" charset="0"/>
              <a:cs typeface="Times New Roman" charset="0"/>
              <a:sym typeface="Times New Roman" charset="0"/>
            </a:endParaRPr>
          </a:p>
          <a:p>
            <a:pPr marL="457200" indent="-457200">
              <a:spcAft>
                <a:spcPts val="1500"/>
              </a:spcAft>
              <a:buSzPct val="51000"/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imes New Roman" charset="0"/>
                <a:cs typeface="Times New Roman" charset="0"/>
                <a:sym typeface="Times New Roman" charset="0"/>
              </a:rPr>
              <a:t>Students must meet </a:t>
            </a:r>
            <a:r>
              <a:rPr lang="en-US" sz="2800" dirty="0">
                <a:latin typeface="Times New Roman" charset="0"/>
                <a:cs typeface="Times New Roman" charset="0"/>
                <a:sym typeface="Times New Roman" charset="0"/>
              </a:rPr>
              <a:t>certain eligibility </a:t>
            </a:r>
            <a:r>
              <a:rPr lang="en-US" sz="2800" dirty="0" smtClean="0">
                <a:latin typeface="Times New Roman" charset="0"/>
                <a:cs typeface="Times New Roman" charset="0"/>
                <a:sym typeface="Times New Roman" charset="0"/>
              </a:rPr>
              <a:t>requirements</a:t>
            </a:r>
            <a:r>
              <a:rPr lang="zh-CN" altLang="en-US" dirty="0" smtClean="0"/>
              <a:t>学生必须</a:t>
            </a:r>
            <a:r>
              <a:rPr lang="zh-CN" altLang="en-US" dirty="0" smtClean="0"/>
              <a:t>符合资格</a:t>
            </a:r>
            <a:r>
              <a:rPr lang="zh-CN" altLang="en-US" dirty="0" smtClean="0"/>
              <a:t>要求</a:t>
            </a:r>
            <a:endParaRPr lang="en-US" sz="2800" dirty="0" smtClean="0">
              <a:latin typeface="Times New Roman" charset="0"/>
              <a:cs typeface="Times New Roman" charset="0"/>
              <a:sym typeface="Times New Roman" charset="0"/>
            </a:endParaRPr>
          </a:p>
          <a:p>
            <a:pPr marL="457200" indent="-457200">
              <a:spcAft>
                <a:spcPts val="1500"/>
              </a:spcAft>
              <a:buSzPct val="51000"/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imes New Roman" charset="0"/>
                <a:cs typeface="Times New Roman" charset="0"/>
                <a:sym typeface="Times New Roman" charset="0"/>
              </a:rPr>
              <a:t>Scholarship promotes </a:t>
            </a:r>
            <a:r>
              <a:rPr lang="en-US" sz="2800" dirty="0">
                <a:latin typeface="Times New Roman" charset="0"/>
                <a:cs typeface="Times New Roman" charset="0"/>
                <a:sym typeface="Times New Roman" charset="0"/>
              </a:rPr>
              <a:t>interaction and </a:t>
            </a:r>
            <a:r>
              <a:rPr lang="en-US" sz="2800" dirty="0" smtClean="0">
                <a:latin typeface="Times New Roman" charset="0"/>
                <a:cs typeface="Times New Roman" charset="0"/>
                <a:sym typeface="Times New Roman" charset="0"/>
              </a:rPr>
              <a:t/>
            </a:r>
            <a:br>
              <a:rPr lang="en-US" sz="2800" dirty="0" smtClean="0">
                <a:latin typeface="Times New Roman" charset="0"/>
                <a:cs typeface="Times New Roman" charset="0"/>
                <a:sym typeface="Times New Roman" charset="0"/>
              </a:rPr>
            </a:br>
            <a:r>
              <a:rPr lang="en-US" sz="2800" dirty="0" smtClean="0">
                <a:latin typeface="Times New Roman" charset="0"/>
                <a:cs typeface="Times New Roman" charset="0"/>
                <a:sym typeface="Times New Roman" charset="0"/>
              </a:rPr>
              <a:t>cross-cultural understanding</a:t>
            </a:r>
            <a:r>
              <a:rPr lang="zh-CN" altLang="en-US" sz="2800" dirty="0" smtClean="0">
                <a:latin typeface="Times New Roman" charset="0"/>
                <a:cs typeface="Times New Roman" charset="0"/>
                <a:sym typeface="Times New Roman" charset="0"/>
              </a:rPr>
              <a:t>奖学金促进跨文化交流互动</a:t>
            </a:r>
            <a:endParaRPr lang="en-US" sz="2800" dirty="0" smtClean="0">
              <a:latin typeface="Times New Roman" charset="0"/>
              <a:cs typeface="Times New Roman" charset="0"/>
              <a:sym typeface="Times New Roman" charset="0"/>
            </a:endParaRPr>
          </a:p>
          <a:p>
            <a:pPr marL="0" indent="0">
              <a:spcAft>
                <a:spcPts val="1500"/>
              </a:spcAft>
              <a:buSzPct val="51000"/>
              <a:buNone/>
            </a:pPr>
            <a:r>
              <a:rPr lang="en-US" dirty="0" smtClean="0">
                <a:latin typeface="Times New Roman" charset="0"/>
                <a:cs typeface="Times New Roman" charset="0"/>
                <a:sym typeface="Times New Roman" charset="0"/>
              </a:rPr>
              <a:t>Students </a:t>
            </a:r>
            <a:r>
              <a:rPr lang="en-US" dirty="0">
                <a:latin typeface="Times New Roman" charset="0"/>
                <a:cs typeface="Times New Roman" charset="0"/>
                <a:sym typeface="Times New Roman" charset="0"/>
              </a:rPr>
              <a:t>on an F-I or J-I visa are </a:t>
            </a:r>
            <a:r>
              <a:rPr lang="en-US" dirty="0" smtClean="0">
                <a:latin typeface="Times New Roman" charset="0"/>
                <a:cs typeface="Times New Roman" charset="0"/>
                <a:sym typeface="Times New Roman" charset="0"/>
              </a:rPr>
              <a:t>eligible</a:t>
            </a:r>
            <a:r>
              <a:rPr lang="zh-CN" altLang="en-US" dirty="0" smtClean="0">
                <a:sym typeface="Times New Roman" charset="0"/>
              </a:rPr>
              <a:t>持</a:t>
            </a:r>
            <a:r>
              <a:rPr lang="en-US" altLang="zh-CN" dirty="0" smtClean="0"/>
              <a:t>F-1</a:t>
            </a:r>
            <a:r>
              <a:rPr lang="zh-CN" altLang="en-US" dirty="0" smtClean="0"/>
              <a:t>或</a:t>
            </a:r>
            <a:r>
              <a:rPr lang="en-US" altLang="zh-CN" dirty="0" smtClean="0"/>
              <a:t>J-1</a:t>
            </a:r>
            <a:r>
              <a:rPr lang="zh-CN" altLang="en-US" dirty="0" smtClean="0"/>
              <a:t>签证的学生有资格</a:t>
            </a:r>
            <a:endParaRPr lang="en-US" dirty="0" smtClean="0">
              <a:latin typeface="Times New Roman" charset="0"/>
              <a:cs typeface="Times New Roman" charset="0"/>
              <a:sym typeface="Times New Roman" charset="0"/>
            </a:endParaRPr>
          </a:p>
          <a:p>
            <a:pPr marL="0" indent="0">
              <a:spcAft>
                <a:spcPts val="1500"/>
              </a:spcAft>
              <a:buSzPct val="51000"/>
              <a:buNone/>
            </a:pPr>
            <a:endParaRPr lang="en-US" dirty="0">
              <a:latin typeface="Times New Roman" charset="0"/>
              <a:cs typeface="Times New Roman" charset="0"/>
            </a:endParaRPr>
          </a:p>
          <a:p>
            <a:pPr>
              <a:spcAft>
                <a:spcPts val="1500"/>
              </a:spcAft>
            </a:pP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729924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91135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Academic and Cultural Sharing </a:t>
            </a:r>
            <a:br>
              <a:rPr lang="en-US" dirty="0" smtClean="0"/>
            </a:br>
            <a:r>
              <a:rPr lang="en-US" dirty="0" smtClean="0"/>
              <a:t>Scholarship Requirements</a:t>
            </a:r>
            <a:r>
              <a:rPr lang="zh-CN" altLang="en-US" b="0" dirty="0" smtClean="0"/>
              <a:t>学术文化共享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1600200"/>
            <a:ext cx="4876800" cy="426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Aft>
                <a:spcPts val="1500"/>
              </a:spcAft>
              <a:buSzPct val="94000"/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Times New Roman" charset="0"/>
                <a:cs typeface="Times New Roman" charset="0"/>
                <a:sym typeface="Times New Roman" charset="0"/>
              </a:rPr>
              <a:t>Check-in with the </a:t>
            </a:r>
            <a:r>
              <a:rPr lang="en-US" sz="2400" dirty="0">
                <a:solidFill>
                  <a:schemeClr val="tx1"/>
                </a:solidFill>
                <a:latin typeface="Times New Roman" charset="0"/>
                <a:cs typeface="Times New Roman" charset="0"/>
                <a:sym typeface="Times New Roman" charset="0"/>
              </a:rPr>
              <a:t>Center for International Studies upon arrival in the U.S</a:t>
            </a:r>
            <a:r>
              <a:rPr lang="en-US" sz="2400" dirty="0" smtClean="0">
                <a:solidFill>
                  <a:schemeClr val="tx1"/>
                </a:solidFill>
                <a:latin typeface="Times New Roman" charset="0"/>
                <a:cs typeface="Times New Roman" charset="0"/>
                <a:sym typeface="Times New Roman" charset="0"/>
              </a:rPr>
              <a:t>.</a:t>
            </a:r>
            <a:r>
              <a:rPr lang="zh-CN" altLang="en-US" sz="2400" dirty="0" smtClean="0">
                <a:solidFill>
                  <a:srgbClr val="FF0000"/>
                </a:solidFill>
                <a:latin typeface="Times New Roman" charset="0"/>
                <a:cs typeface="Times New Roman" charset="0"/>
                <a:sym typeface="Times New Roman" charset="0"/>
              </a:rPr>
              <a:t>到学习国际学生中心报道到</a:t>
            </a:r>
            <a:endParaRPr lang="en-US" altLang="zh-CN" sz="2400" dirty="0" smtClean="0">
              <a:solidFill>
                <a:srgbClr val="FF0000"/>
              </a:solidFill>
              <a:latin typeface="Times New Roman" charset="0"/>
              <a:cs typeface="Times New Roman" charset="0"/>
              <a:sym typeface="Times New Roman" charset="0"/>
            </a:endParaRPr>
          </a:p>
          <a:p>
            <a:pPr marL="342900" indent="-342900">
              <a:spcAft>
                <a:spcPts val="1500"/>
              </a:spcAft>
              <a:buSzPct val="94000"/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Times New Roman" charset="0"/>
                <a:cs typeface="Times New Roman" charset="0"/>
                <a:sym typeface="Times New Roman" charset="0"/>
              </a:rPr>
              <a:t>Maintain </a:t>
            </a:r>
            <a:r>
              <a:rPr lang="en-US" sz="2400" dirty="0">
                <a:solidFill>
                  <a:schemeClr val="tx1"/>
                </a:solidFill>
                <a:latin typeface="Times New Roman" charset="0"/>
                <a:cs typeface="Times New Roman" charset="0"/>
                <a:sym typeface="Times New Roman" charset="0"/>
              </a:rPr>
              <a:t>a 2.5 CGPA </a:t>
            </a:r>
            <a:r>
              <a:rPr lang="en-US" sz="2400" dirty="0" smtClean="0">
                <a:solidFill>
                  <a:schemeClr val="tx1"/>
                </a:solidFill>
                <a:latin typeface="Times New Roman" charset="0"/>
                <a:cs typeface="Times New Roman" charset="0"/>
                <a:sym typeface="Times New Roman" charset="0"/>
              </a:rPr>
              <a:t>as</a:t>
            </a:r>
            <a:br>
              <a:rPr lang="en-US" sz="2400" dirty="0" smtClean="0">
                <a:solidFill>
                  <a:schemeClr val="tx1"/>
                </a:solidFill>
                <a:latin typeface="Times New Roman" charset="0"/>
                <a:cs typeface="Times New Roman" charset="0"/>
                <a:sym typeface="Times New Roman" charset="0"/>
              </a:rPr>
            </a:br>
            <a:r>
              <a:rPr lang="en-US" sz="2400" dirty="0" smtClean="0">
                <a:solidFill>
                  <a:schemeClr val="tx1"/>
                </a:solidFill>
                <a:latin typeface="Times New Roman" charset="0"/>
                <a:cs typeface="Times New Roman" charset="0"/>
                <a:sym typeface="Times New Roman" charset="0"/>
              </a:rPr>
              <a:t>an undergraduate </a:t>
            </a:r>
            <a:r>
              <a:rPr lang="en-US" sz="2400" dirty="0" smtClean="0">
                <a:solidFill>
                  <a:srgbClr val="FF0000"/>
                </a:solidFill>
                <a:latin typeface="Times New Roman" charset="0"/>
                <a:cs typeface="Times New Roman" charset="0"/>
                <a:sym typeface="Times New Roman" charset="0"/>
              </a:rPr>
              <a:t>GPA</a:t>
            </a:r>
            <a:r>
              <a:rPr lang="zh-CN" altLang="en-US" sz="2400" dirty="0" smtClean="0">
                <a:solidFill>
                  <a:srgbClr val="FF0000"/>
                </a:solidFill>
                <a:latin typeface="Times New Roman" charset="0"/>
                <a:cs typeface="Times New Roman" charset="0"/>
                <a:sym typeface="Times New Roman" charset="0"/>
              </a:rPr>
              <a:t>平均</a:t>
            </a:r>
            <a:r>
              <a:rPr lang="zh-CN" altLang="en-US" sz="2400" dirty="0" smtClean="0">
                <a:solidFill>
                  <a:srgbClr val="FF0000"/>
                </a:solidFill>
                <a:latin typeface="Times New Roman" charset="0"/>
                <a:cs typeface="Times New Roman" charset="0"/>
                <a:sym typeface="Times New Roman" charset="0"/>
              </a:rPr>
              <a:t>成绩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charset="0"/>
                <a:cs typeface="Times New Roman" charset="0"/>
                <a:sym typeface="Times New Roman" charset="0"/>
              </a:rPr>
              <a:t>2.5</a:t>
            </a:r>
            <a:r>
              <a:rPr lang="zh-CN" altLang="en-US" sz="2400" dirty="0" smtClean="0">
                <a:solidFill>
                  <a:srgbClr val="FF0000"/>
                </a:solidFill>
                <a:latin typeface="Times New Roman" charset="0"/>
                <a:cs typeface="Times New Roman" charset="0"/>
                <a:sym typeface="Times New Roman" charset="0"/>
              </a:rPr>
              <a:t>以上</a:t>
            </a:r>
            <a:endParaRPr lang="en-US" sz="2400" dirty="0" smtClean="0">
              <a:solidFill>
                <a:srgbClr val="FF0000"/>
              </a:solidFill>
              <a:latin typeface="Times New Roman" charset="0"/>
              <a:cs typeface="Times New Roman" charset="0"/>
              <a:sym typeface="Times New Roman" charset="0"/>
            </a:endParaRPr>
          </a:p>
          <a:p>
            <a:pPr marL="342900" indent="-342900">
              <a:spcAft>
                <a:spcPts val="1500"/>
              </a:spcAft>
              <a:buSzPct val="94000"/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Times New Roman" charset="0"/>
                <a:cs typeface="Times New Roman" charset="0"/>
                <a:sym typeface="Times New Roman" charset="0"/>
              </a:rPr>
              <a:t>Complete </a:t>
            </a:r>
            <a:r>
              <a:rPr lang="en-US" sz="2400" dirty="0">
                <a:solidFill>
                  <a:schemeClr val="tx1"/>
                </a:solidFill>
                <a:latin typeface="Times New Roman" charset="0"/>
                <a:cs typeface="Times New Roman" charset="0"/>
                <a:sym typeface="Times New Roman" charset="0"/>
              </a:rPr>
              <a:t>two cultural activities each </a:t>
            </a:r>
            <a:r>
              <a:rPr lang="en-US" sz="2400" dirty="0" smtClean="0">
                <a:solidFill>
                  <a:schemeClr val="tx1"/>
                </a:solidFill>
                <a:latin typeface="Times New Roman" charset="0"/>
                <a:cs typeface="Times New Roman" charset="0"/>
                <a:sym typeface="Times New Roman" charset="0"/>
              </a:rPr>
              <a:t>semester</a:t>
            </a:r>
            <a:r>
              <a:rPr lang="zh-CN" altLang="en-US" sz="2400" dirty="0" smtClean="0">
                <a:solidFill>
                  <a:srgbClr val="FF0000"/>
                </a:solidFill>
                <a:latin typeface="Times New Roman" charset="0"/>
                <a:cs typeface="Times New Roman" charset="0"/>
                <a:sym typeface="Times New Roman" charset="0"/>
              </a:rPr>
              <a:t>每学期完成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charset="0"/>
                <a:cs typeface="Times New Roman" charset="0"/>
                <a:sym typeface="Times New Roman" charset="0"/>
              </a:rPr>
              <a:t>2</a:t>
            </a:r>
            <a:r>
              <a:rPr lang="zh-CN" altLang="en-US" sz="2400" dirty="0" smtClean="0">
                <a:solidFill>
                  <a:srgbClr val="FF0000"/>
                </a:solidFill>
                <a:latin typeface="Times New Roman" charset="0"/>
                <a:cs typeface="Times New Roman" charset="0"/>
                <a:sym typeface="Times New Roman" charset="0"/>
              </a:rPr>
              <a:t>项跨文化交流活动</a:t>
            </a:r>
            <a:endParaRPr lang="en-US" sz="2400" dirty="0">
              <a:solidFill>
                <a:srgbClr val="FF0000"/>
              </a:solidFill>
              <a:latin typeface="Times New Roman" charset="0"/>
              <a:sym typeface="Times New Roman" charset="0"/>
            </a:endParaRPr>
          </a:p>
          <a:p>
            <a:pPr marL="342900" indent="-342900">
              <a:spcAft>
                <a:spcPts val="1500"/>
              </a:spcAft>
              <a:buSzPct val="94000"/>
              <a:buFont typeface="Arial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charset="0"/>
                <a:cs typeface="Times New Roman" charset="0"/>
                <a:sym typeface="Times New Roman" charset="0"/>
              </a:rPr>
              <a:t>Maintain active </a:t>
            </a:r>
            <a:r>
              <a:rPr lang="en-US" sz="2400" dirty="0" smtClean="0">
                <a:solidFill>
                  <a:schemeClr val="tx1"/>
                </a:solidFill>
                <a:latin typeface="Times New Roman" charset="0"/>
                <a:cs typeface="Times New Roman" charset="0"/>
                <a:sym typeface="Times New Roman" charset="0"/>
              </a:rPr>
              <a:t>F-1/J-1 </a:t>
            </a:r>
            <a:r>
              <a:rPr lang="en-US" sz="2400" dirty="0" smtClean="0">
                <a:solidFill>
                  <a:schemeClr val="tx1"/>
                </a:solidFill>
                <a:latin typeface="Times New Roman" charset="0"/>
                <a:cs typeface="Times New Roman" charset="0"/>
                <a:sym typeface="Times New Roman" charset="0"/>
              </a:rPr>
              <a:t>status</a:t>
            </a:r>
            <a:r>
              <a:rPr lang="zh-CN" altLang="en-US" sz="2400" dirty="0" smtClean="0">
                <a:solidFill>
                  <a:srgbClr val="FF0000"/>
                </a:solidFill>
                <a:latin typeface="Times New Roman" charset="0"/>
                <a:cs typeface="Times New Roman" charset="0"/>
                <a:sym typeface="Times New Roman" charset="0"/>
              </a:rPr>
              <a:t>持有</a:t>
            </a:r>
            <a:r>
              <a:rPr lang="en-US" sz="2400" dirty="0" smtClean="0">
                <a:solidFill>
                  <a:srgbClr val="FF0000"/>
                </a:solidFill>
                <a:latin typeface="Times New Roman" charset="0"/>
                <a:cs typeface="Times New Roman" charset="0"/>
                <a:sym typeface="Times New Roman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Times New Roman" charset="0"/>
                <a:cs typeface="Times New Roman" charset="0"/>
                <a:sym typeface="Times New Roman" charset="0"/>
              </a:rPr>
              <a:t>F-1/J-1 </a:t>
            </a:r>
            <a:r>
              <a:rPr lang="zh-CN" altLang="en-US" sz="2400" dirty="0" smtClean="0">
                <a:solidFill>
                  <a:srgbClr val="FF0000"/>
                </a:solidFill>
                <a:latin typeface="Times New Roman" charset="0"/>
                <a:cs typeface="Times New Roman" charset="0"/>
                <a:sym typeface="Times New Roman" charset="0"/>
              </a:rPr>
              <a:t>签证有效期</a:t>
            </a:r>
            <a:endParaRPr lang="en-US" sz="2400" dirty="0">
              <a:solidFill>
                <a:srgbClr val="FF0000"/>
              </a:solidFill>
              <a:latin typeface="Times New Roman" charset="0"/>
              <a:sym typeface="Times New Roman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080" t="4950" r="5471" b="6094"/>
          <a:stretch/>
        </p:blipFill>
        <p:spPr bwMode="auto">
          <a:xfrm>
            <a:off x="5246914" y="1578428"/>
            <a:ext cx="3167743" cy="3853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5969020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672"/>
            <a:ext cx="8229600" cy="1252728"/>
          </a:xfrm>
        </p:spPr>
        <p:txBody>
          <a:bodyPr/>
          <a:lstStyle/>
          <a:p>
            <a:r>
              <a:rPr lang="en-US" dirty="0" smtClean="0"/>
              <a:t>Why St. Cloud State University?</a:t>
            </a:r>
            <a:r>
              <a:rPr lang="zh-CN" altLang="en-US" dirty="0" smtClean="0"/>
              <a:t>为何选圣克劳德大学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43000"/>
            <a:ext cx="8229600" cy="1981202"/>
          </a:xfrm>
        </p:spPr>
        <p:txBody>
          <a:bodyPr>
            <a:noAutofit/>
          </a:bodyPr>
          <a:lstStyle/>
          <a:p>
            <a:pPr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Ideal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location</a:t>
            </a:r>
            <a:r>
              <a:rPr lang="zh-CN" altLang="en-US" dirty="0" smtClean="0">
                <a:latin typeface="Times New Roman" pitchFamily="18" charset="0"/>
                <a:cs typeface="Times New Roman" pitchFamily="18" charset="0"/>
              </a:rPr>
              <a:t>完美地理位置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Active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campus life </a:t>
            </a:r>
            <a:r>
              <a:rPr lang="zh-CN" altLang="en-US" dirty="0" smtClean="0">
                <a:latin typeface="Times New Roman" pitchFamily="18" charset="0"/>
                <a:cs typeface="Times New Roman" pitchFamily="18" charset="0"/>
              </a:rPr>
              <a:t>积极的校园生活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Academic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&amp; personal support for student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success</a:t>
            </a:r>
            <a:r>
              <a:rPr lang="zh-CN" altLang="en-US" dirty="0" smtClean="0">
                <a:latin typeface="Times New Roman" pitchFamily="18" charset="0"/>
                <a:cs typeface="Times New Roman" pitchFamily="18" charset="0"/>
              </a:rPr>
              <a:t>学生学术和个人成功</a:t>
            </a:r>
            <a:r>
              <a:rPr lang="zh-CN" altLang="en-US" dirty="0" smtClean="0">
                <a:latin typeface="Times New Roman" pitchFamily="18" charset="0"/>
                <a:cs typeface="Times New Roman" pitchFamily="18" charset="0"/>
              </a:rPr>
              <a:t>有保障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Facilities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geared for the 21st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century</a:t>
            </a:r>
            <a:r>
              <a:rPr lang="zh-CN" altLang="en-US" dirty="0" smtClean="0">
                <a:latin typeface="Times New Roman" pitchFamily="18" charset="0"/>
                <a:cs typeface="Times New Roman" pitchFamily="18" charset="0"/>
              </a:rPr>
              <a:t>设备先进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smart investment in a global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education</a:t>
            </a:r>
            <a:r>
              <a:rPr lang="en-US" dirty="0" smtClean="0"/>
              <a:t>				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112" b="53964"/>
          <a:stretch/>
        </p:blipFill>
        <p:spPr>
          <a:xfrm>
            <a:off x="718458" y="3741175"/>
            <a:ext cx="7696200" cy="22024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81800" y="2824876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/>
              <a:t> </a:t>
            </a:r>
            <a:endParaRPr lang="en-US" sz="2000" b="1" i="1" dirty="0"/>
          </a:p>
          <a:p>
            <a:endParaRPr lang="en-US" sz="2000" dirty="0"/>
          </a:p>
        </p:txBody>
      </p:sp>
    </p:spTree>
    <p:extLst>
      <p:ext uri="{BB962C8B-B14F-4D97-AF65-F5344CB8AC3E}">
        <p14:creationId xmlns="" xmlns:p14="http://schemas.microsoft.com/office/powerpoint/2010/main" val="18738925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672"/>
            <a:ext cx="8229600" cy="1252728"/>
          </a:xfrm>
        </p:spPr>
        <p:txBody>
          <a:bodyPr/>
          <a:lstStyle/>
          <a:p>
            <a:r>
              <a:rPr lang="en-US" dirty="0" smtClean="0"/>
              <a:t>Contact Information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0" y="1295401"/>
            <a:ext cx="5715000" cy="5105402"/>
          </a:xfrm>
        </p:spPr>
        <p:txBody>
          <a:bodyPr>
            <a:normAutofit lnSpcReduction="10000"/>
          </a:bodyPr>
          <a:lstStyle/>
          <a:p>
            <a:pPr marL="118872" indent="0" algn="ctr">
              <a:buNone/>
            </a:pPr>
            <a:endParaRPr lang="en-US" dirty="0" smtClean="0"/>
          </a:p>
          <a:p>
            <a:pPr marL="118872" indent="0" algn="ctr"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Center for International Studies</a:t>
            </a:r>
          </a:p>
          <a:p>
            <a:pPr marL="118872" indent="0" algn="ctr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720 Fourth Avenue South </a:t>
            </a:r>
          </a:p>
          <a:p>
            <a:pPr marL="118872" indent="0" algn="ctr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Lawrence Hall 101</a:t>
            </a:r>
          </a:p>
          <a:p>
            <a:pPr marL="118872" indent="0" algn="ctr"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St. Cloud, MN 56301 USA</a:t>
            </a:r>
          </a:p>
          <a:p>
            <a:pPr marL="118872" indent="0" algn="ctr">
              <a:buNone/>
            </a:pP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国际研究中心</a:t>
            </a:r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8872" indent="0" algn="ctr">
              <a:buNone/>
            </a:pP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美国圣克劳德 劳伦斯大厅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101 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南第四大街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720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号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8872" indent="0" algn="ctr">
              <a:buNone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8872" indent="0" algn="ctr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Email: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world2scsu@stcloudstate.edu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8872" indent="0" algn="ctr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8872" indent="0" algn="ctr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www.stcloudstate.edu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8872" indent="0" algn="ctr">
              <a:buNone/>
            </a:pPr>
            <a:endParaRPr lang="en-US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1786"/>
          <a:stretch/>
        </p:blipFill>
        <p:spPr bwMode="auto">
          <a:xfrm>
            <a:off x="353786" y="1524000"/>
            <a:ext cx="2694214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0658958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9271"/>
          <a:stretch/>
        </p:blipFill>
        <p:spPr>
          <a:xfrm>
            <a:off x="567627" y="922997"/>
            <a:ext cx="8042973" cy="33157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585" y="4356897"/>
            <a:ext cx="2422826" cy="16629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5029200"/>
            <a:ext cx="662503" cy="990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434959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12573"/>
            <a:ext cx="8229600" cy="106375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St. Cloud State University</a:t>
            </a:r>
            <a:br>
              <a:rPr lang="en-US" dirty="0" smtClean="0"/>
            </a:br>
            <a:r>
              <a:rPr lang="en-US" dirty="0" smtClean="0"/>
              <a:t>St. Cloud, Minnesota</a:t>
            </a:r>
            <a:br>
              <a:rPr lang="en-US" dirty="0" smtClean="0"/>
            </a:br>
            <a:r>
              <a:rPr lang="zh-CN" altLang="en-US" sz="2200" dirty="0" smtClean="0"/>
              <a:t>明尼苏达 圣克劳德大学</a:t>
            </a:r>
            <a:endParaRPr lang="en-US" sz="22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1371600"/>
            <a:ext cx="82423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nlpazdernik\AppData\Local\Microsoft\Windows\Temporary Internet Files\Content.Outlook\GWD5C26Y\Screen shot 2013-09-24 at 3 34 13 P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066800"/>
            <a:ext cx="9144000" cy="49918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772668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25"/>
            <a:ext cx="8229600" cy="1252728"/>
          </a:xfrm>
        </p:spPr>
        <p:txBody>
          <a:bodyPr/>
          <a:lstStyle/>
          <a:p>
            <a:r>
              <a:rPr lang="en-US" dirty="0" smtClean="0"/>
              <a:t>Highlights</a:t>
            </a:r>
            <a:r>
              <a:rPr lang="zh-CN" altLang="en-US" sz="2000" dirty="0" smtClean="0"/>
              <a:t>亮点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5105400" cy="5105402"/>
          </a:xfrm>
        </p:spPr>
        <p:txBody>
          <a:bodyPr/>
          <a:lstStyle/>
          <a:p>
            <a:pPr>
              <a:buClr>
                <a:srgbClr val="A40800"/>
              </a:buClr>
              <a:buSzPct val="94000"/>
              <a:buFont typeface="Arial" pitchFamily="34" charset="0"/>
              <a:buChar char="•"/>
            </a:pPr>
            <a:r>
              <a:rPr lang="en-US" dirty="0" smtClean="0">
                <a:latin typeface="Times New Roman" charset="0"/>
                <a:cs typeface="Times New Roman" charset="0"/>
                <a:sym typeface="Times New Roman" charset="0"/>
              </a:rPr>
              <a:t>St </a:t>
            </a:r>
            <a:r>
              <a:rPr lang="en-US" dirty="0">
                <a:latin typeface="Times New Roman" charset="0"/>
                <a:cs typeface="Times New Roman" charset="0"/>
                <a:sym typeface="Times New Roman" charset="0"/>
              </a:rPr>
              <a:t>Cloud State is the second largest University in </a:t>
            </a:r>
            <a:r>
              <a:rPr lang="en-US" dirty="0" smtClean="0">
                <a:latin typeface="Times New Roman" charset="0"/>
                <a:cs typeface="Times New Roman" charset="0"/>
                <a:sym typeface="Times New Roman" charset="0"/>
              </a:rPr>
              <a:t>Minnesota</a:t>
            </a:r>
          </a:p>
          <a:p>
            <a:pPr>
              <a:buClr>
                <a:srgbClr val="A40800"/>
              </a:buClr>
              <a:buSzPct val="94000"/>
              <a:buFont typeface="Arial" pitchFamily="34" charset="0"/>
              <a:buChar char="•"/>
            </a:pPr>
            <a:r>
              <a:rPr lang="zh-CN" altLang="en-US" sz="1800" dirty="0" smtClean="0">
                <a:solidFill>
                  <a:srgbClr val="FF0000"/>
                </a:solidFill>
                <a:latin typeface="Times New Roman" charset="0"/>
                <a:sym typeface="Times New Roman" charset="0"/>
              </a:rPr>
              <a:t>圣克劳德大学是</a:t>
            </a:r>
            <a:r>
              <a:rPr lang="zh-CN" altLang="en-US" sz="1800" dirty="0" smtClean="0">
                <a:solidFill>
                  <a:srgbClr val="FF0000"/>
                </a:solidFill>
                <a:latin typeface="Times New Roman" charset="0"/>
                <a:sym typeface="Times New Roman" charset="0"/>
              </a:rPr>
              <a:t>明尼苏达州第二大</a:t>
            </a:r>
            <a:r>
              <a:rPr lang="zh-CN" altLang="en-US" sz="1800" dirty="0" smtClean="0">
                <a:solidFill>
                  <a:srgbClr val="FF0000"/>
                </a:solidFill>
                <a:latin typeface="Times New Roman" charset="0"/>
                <a:sym typeface="Times New Roman" charset="0"/>
              </a:rPr>
              <a:t>公立</a:t>
            </a:r>
            <a:r>
              <a:rPr lang="zh-CN" altLang="en-US" sz="1800" dirty="0" smtClean="0">
                <a:solidFill>
                  <a:srgbClr val="FF0000"/>
                </a:solidFill>
                <a:latin typeface="Times New Roman" charset="0"/>
                <a:sym typeface="Times New Roman" charset="0"/>
              </a:rPr>
              <a:t>大学</a:t>
            </a:r>
            <a:endParaRPr lang="en-US" sz="1800" dirty="0">
              <a:solidFill>
                <a:srgbClr val="FF0000"/>
              </a:solidFill>
              <a:latin typeface="Times New Roman" charset="0"/>
              <a:sym typeface="Times New Roman" charset="0"/>
            </a:endParaRPr>
          </a:p>
          <a:p>
            <a:pPr>
              <a:buClr>
                <a:srgbClr val="A40800"/>
              </a:buClr>
              <a:buSzPct val="94000"/>
              <a:buFont typeface="Arial" pitchFamily="34" charset="0"/>
              <a:buChar char="•"/>
            </a:pPr>
            <a:r>
              <a:rPr lang="en-US" dirty="0">
                <a:latin typeface="Times New Roman" charset="0"/>
                <a:cs typeface="Times New Roman" charset="0"/>
                <a:sym typeface="Times New Roman" charset="0"/>
              </a:rPr>
              <a:t>It is located on 100 acres </a:t>
            </a:r>
            <a:r>
              <a:rPr lang="en-US" dirty="0" smtClean="0">
                <a:latin typeface="Times New Roman" charset="0"/>
                <a:cs typeface="Times New Roman" charset="0"/>
                <a:sym typeface="Times New Roman" charset="0"/>
              </a:rPr>
              <a:t/>
            </a:r>
            <a:br>
              <a:rPr lang="en-US" dirty="0" smtClean="0">
                <a:latin typeface="Times New Roman" charset="0"/>
                <a:cs typeface="Times New Roman" charset="0"/>
                <a:sym typeface="Times New Roman" charset="0"/>
              </a:rPr>
            </a:br>
            <a:r>
              <a:rPr lang="en-US" dirty="0" smtClean="0">
                <a:latin typeface="Times New Roman" charset="0"/>
                <a:cs typeface="Times New Roman" charset="0"/>
                <a:sym typeface="Times New Roman" charset="0"/>
              </a:rPr>
              <a:t>along </a:t>
            </a:r>
            <a:r>
              <a:rPr lang="en-US" dirty="0">
                <a:latin typeface="Times New Roman" charset="0"/>
                <a:cs typeface="Times New Roman" charset="0"/>
                <a:sym typeface="Times New Roman" charset="0"/>
              </a:rPr>
              <a:t>the banks of the Mississippi R</a:t>
            </a:r>
            <a:r>
              <a:rPr lang="en-US" dirty="0" smtClean="0">
                <a:latin typeface="Times New Roman" charset="0"/>
                <a:cs typeface="Times New Roman" charset="0"/>
                <a:sym typeface="Times New Roman" charset="0"/>
              </a:rPr>
              <a:t>iver</a:t>
            </a:r>
          </a:p>
          <a:p>
            <a:pPr>
              <a:buClr>
                <a:srgbClr val="A40800"/>
              </a:buClr>
              <a:buSzPct val="94000"/>
              <a:buFont typeface="Arial" pitchFamily="34" charset="0"/>
              <a:buChar char="•"/>
            </a:pPr>
            <a:r>
              <a:rPr lang="zh-CN" altLang="en-US" sz="2000" dirty="0" smtClean="0">
                <a:solidFill>
                  <a:srgbClr val="FF0000"/>
                </a:solidFill>
                <a:latin typeface="Times New Roman" charset="0"/>
                <a:sym typeface="Times New Roman" charset="0"/>
              </a:rPr>
              <a:t>位于距密西西比河岸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 charset="0"/>
                <a:sym typeface="Times New Roman" charset="0"/>
              </a:rPr>
              <a:t>100</a:t>
            </a:r>
            <a:r>
              <a:rPr lang="zh-CN" altLang="en-US" sz="2000" dirty="0" smtClean="0">
                <a:solidFill>
                  <a:srgbClr val="FF0000"/>
                </a:solidFill>
                <a:latin typeface="Times New Roman" charset="0"/>
                <a:sym typeface="Times New Roman" charset="0"/>
              </a:rPr>
              <a:t>英亩处</a:t>
            </a:r>
            <a:endParaRPr lang="en-US" sz="2000" dirty="0">
              <a:solidFill>
                <a:srgbClr val="FF0000"/>
              </a:solidFill>
              <a:latin typeface="Times New Roman" charset="0"/>
              <a:sym typeface="Times New Roman" charset="0"/>
            </a:endParaRPr>
          </a:p>
          <a:p>
            <a:pPr>
              <a:buClr>
                <a:srgbClr val="A40800"/>
              </a:buClr>
              <a:buSzPct val="94000"/>
              <a:buFont typeface="Arial" pitchFamily="34" charset="0"/>
              <a:buChar char="•"/>
            </a:pPr>
            <a:r>
              <a:rPr lang="en-US" dirty="0" smtClean="0">
                <a:latin typeface="Times New Roman" charset="0"/>
                <a:cs typeface="Times New Roman" charset="0"/>
                <a:sym typeface="Times New Roman" charset="0"/>
              </a:rPr>
              <a:t>SCSU </a:t>
            </a:r>
            <a:r>
              <a:rPr lang="en-US" dirty="0">
                <a:latin typeface="Times New Roman" charset="0"/>
                <a:cs typeface="Times New Roman" charset="0"/>
                <a:sym typeface="Times New Roman" charset="0"/>
              </a:rPr>
              <a:t>is located in central Minnesota with a population </a:t>
            </a:r>
            <a:r>
              <a:rPr lang="en-US" dirty="0" smtClean="0">
                <a:latin typeface="Times New Roman" charset="0"/>
                <a:cs typeface="Times New Roman" charset="0"/>
                <a:sym typeface="Times New Roman" charset="0"/>
              </a:rPr>
              <a:t/>
            </a:r>
            <a:br>
              <a:rPr lang="en-US" dirty="0" smtClean="0">
                <a:latin typeface="Times New Roman" charset="0"/>
                <a:cs typeface="Times New Roman" charset="0"/>
                <a:sym typeface="Times New Roman" charset="0"/>
              </a:rPr>
            </a:br>
            <a:r>
              <a:rPr lang="en-US" dirty="0" smtClean="0">
                <a:latin typeface="Times New Roman" charset="0"/>
                <a:cs typeface="Times New Roman" charset="0"/>
                <a:sym typeface="Times New Roman" charset="0"/>
              </a:rPr>
              <a:t>of </a:t>
            </a:r>
            <a:r>
              <a:rPr lang="en-US" dirty="0">
                <a:latin typeface="Times New Roman" charset="0"/>
                <a:cs typeface="Times New Roman" charset="0"/>
                <a:sym typeface="Times New Roman" charset="0"/>
              </a:rPr>
              <a:t>approximately </a:t>
            </a:r>
            <a:r>
              <a:rPr lang="en-US" dirty="0" smtClean="0">
                <a:latin typeface="Times New Roman" charset="0"/>
                <a:cs typeface="Times New Roman" charset="0"/>
                <a:sym typeface="Times New Roman" charset="0"/>
              </a:rPr>
              <a:t>100,000</a:t>
            </a:r>
          </a:p>
          <a:p>
            <a:pPr>
              <a:buClr>
                <a:srgbClr val="A40800"/>
              </a:buClr>
              <a:buSzPct val="94000"/>
              <a:buFont typeface="Arial" pitchFamily="34" charset="0"/>
              <a:buChar char="•"/>
            </a:pPr>
            <a:r>
              <a:rPr lang="zh-CN" altLang="en-US" sz="2000" dirty="0" smtClean="0">
                <a:solidFill>
                  <a:srgbClr val="FF0000"/>
                </a:solidFill>
                <a:latin typeface="Times New Roman" charset="0"/>
                <a:cs typeface="Times New Roman" charset="0"/>
                <a:sym typeface="Times New Roman" charset="0"/>
              </a:rPr>
              <a:t>学校位于明尼苏达州中心，人口约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 charset="0"/>
                <a:cs typeface="Times New Roman" charset="0"/>
                <a:sym typeface="Times New Roman" charset="0"/>
              </a:rPr>
              <a:t>100,000</a:t>
            </a:r>
            <a:endParaRPr lang="en-US" sz="2000" dirty="0">
              <a:solidFill>
                <a:srgbClr val="FF0000"/>
              </a:solidFill>
              <a:latin typeface="Times New Roman" charset="0"/>
              <a:sym typeface="Times New Roman" charset="0"/>
            </a:endParaRPr>
          </a:p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92800" y="1447802"/>
            <a:ext cx="28448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8360252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25"/>
            <a:ext cx="8229600" cy="1252728"/>
          </a:xfrm>
        </p:spPr>
        <p:txBody>
          <a:bodyPr/>
          <a:lstStyle/>
          <a:p>
            <a:r>
              <a:rPr lang="en-US" dirty="0" smtClean="0"/>
              <a:t>St. Cloud State Rankings and Awards</a:t>
            </a:r>
            <a:r>
              <a:rPr lang="zh-CN" altLang="en-US" sz="2000" dirty="0" smtClean="0"/>
              <a:t>排名</a:t>
            </a:r>
            <a:r>
              <a:rPr lang="en-US" altLang="zh-CN" sz="2000" dirty="0" smtClean="0"/>
              <a:t>/</a:t>
            </a:r>
            <a:r>
              <a:rPr lang="zh-CN" altLang="en-US" sz="2000" dirty="0" smtClean="0"/>
              <a:t>荣誉</a:t>
            </a:r>
            <a:endParaRPr lang="en-US" sz="20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505200" y="1295400"/>
            <a:ext cx="4648200" cy="4724400"/>
          </a:xfrm>
          <a:prstGeom prst="rect">
            <a:avLst/>
          </a:prstGeom>
        </p:spPr>
        <p:txBody>
          <a:bodyPr vert="horz" lIns="54864" tIns="91440" rtlCol="0">
            <a:normAutofit lnSpcReduction="10000"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Wingdings"/>
              <a:buChar char=""/>
              <a:defRPr kumimoji="0" sz="2400" b="0" i="0" u="none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Tx/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Tx/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Tx/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8872" indent="0">
              <a:buFont typeface="Wingdings 2"/>
              <a:buNone/>
            </a:pPr>
            <a:endParaRPr lang="en-US" sz="1200" dirty="0" smtClean="0"/>
          </a:p>
          <a:p>
            <a:pPr marL="118872" indent="0">
              <a:buFont typeface="Wingdings 2"/>
              <a:buNone/>
            </a:pPr>
            <a:endParaRPr lang="en-US" sz="2200" dirty="0" smtClean="0"/>
          </a:p>
          <a:p>
            <a:r>
              <a:rPr lang="en-US" sz="1200" dirty="0" smtClean="0"/>
              <a:t>St. Cloud State is recognized nationally with the 2013 Simon ward for its excellence in integrating international education across all aspects of the university.</a:t>
            </a:r>
            <a:r>
              <a:rPr lang="zh-CN" altLang="en-US" sz="1200" dirty="0" smtClean="0"/>
              <a:t>学校因在国际化教学中各学科出色的教育成果获得</a:t>
            </a:r>
            <a:r>
              <a:rPr lang="en-US" altLang="zh-CN" sz="1200" dirty="0" smtClean="0"/>
              <a:t>2013</a:t>
            </a:r>
            <a:r>
              <a:rPr lang="zh-CN" altLang="en-US" sz="1200" dirty="0" smtClean="0"/>
              <a:t>西蒙奖</a:t>
            </a:r>
            <a:endParaRPr lang="en-US" sz="1200" dirty="0" smtClean="0"/>
          </a:p>
          <a:p>
            <a:endParaRPr lang="en-US" sz="1200" dirty="0"/>
          </a:p>
          <a:p>
            <a:endParaRPr lang="en-US" sz="1200" dirty="0" smtClean="0"/>
          </a:p>
          <a:p>
            <a:endParaRPr lang="en-US" sz="1200" dirty="0" smtClean="0"/>
          </a:p>
          <a:p>
            <a:pPr marL="118872" indent="0">
              <a:buNone/>
            </a:pPr>
            <a:endParaRPr lang="en-US" sz="1200" dirty="0" smtClean="0"/>
          </a:p>
          <a:p>
            <a:pPr marL="118872" indent="0">
              <a:buNone/>
            </a:pPr>
            <a:endParaRPr lang="en-US" sz="2200" dirty="0"/>
          </a:p>
          <a:p>
            <a:r>
              <a:rPr lang="en-US" sz="1200" b="1" dirty="0" smtClean="0"/>
              <a:t>U.S News &amp; World Report’s 2012 best colleges listings</a:t>
            </a:r>
            <a:r>
              <a:rPr lang="en-US" sz="1200" dirty="0" smtClean="0"/>
              <a:t> ranked St. Cloud State 10th among regional universities for its number of international student</a:t>
            </a:r>
          </a:p>
          <a:p>
            <a:r>
              <a:rPr lang="zh-CN" altLang="en-US" sz="1200" dirty="0" smtClean="0"/>
              <a:t>学校因国际学生数目在区域大学中</a:t>
            </a:r>
            <a:r>
              <a:rPr lang="en-US" altLang="zh-CN" sz="1200" dirty="0" smtClean="0"/>
              <a:t>2012</a:t>
            </a:r>
            <a:r>
              <a:rPr lang="zh-CN" altLang="en-US" sz="1200" dirty="0" smtClean="0"/>
              <a:t>排名</a:t>
            </a:r>
            <a:r>
              <a:rPr lang="en-US" altLang="zh-CN" sz="1200" dirty="0" smtClean="0"/>
              <a:t>2012</a:t>
            </a:r>
            <a:r>
              <a:rPr lang="zh-CN" altLang="en-US" sz="1200" dirty="0" smtClean="0"/>
              <a:t>美国排名中列为第十名</a:t>
            </a:r>
            <a:endParaRPr lang="en-US" sz="1200" dirty="0"/>
          </a:p>
          <a:p>
            <a:endParaRPr lang="en-US" sz="1200" dirty="0" smtClean="0"/>
          </a:p>
          <a:p>
            <a:endParaRPr lang="en-US" sz="1200" dirty="0" smtClean="0"/>
          </a:p>
          <a:p>
            <a:pPr marL="118872" indent="0">
              <a:buNone/>
            </a:pPr>
            <a:endParaRPr lang="en-US" sz="2200" dirty="0"/>
          </a:p>
          <a:p>
            <a:pPr marL="118872" indent="0">
              <a:buNone/>
            </a:pPr>
            <a:endParaRPr lang="en-US" sz="1200" dirty="0" smtClean="0"/>
          </a:p>
          <a:p>
            <a:r>
              <a:rPr lang="en-US" sz="1200" dirty="0" smtClean="0"/>
              <a:t>St. Cloud State has been recognized as an innovator in international higher education with the Institute of International Education's (IIE) 2013 Andrew </a:t>
            </a:r>
            <a:r>
              <a:rPr lang="en-US" sz="1200" dirty="0" err="1" smtClean="0"/>
              <a:t>Heiskell</a:t>
            </a:r>
            <a:r>
              <a:rPr lang="en-US" sz="1200" dirty="0" smtClean="0"/>
              <a:t> Award.</a:t>
            </a:r>
          </a:p>
          <a:p>
            <a:r>
              <a:rPr lang="zh-CN" altLang="en-US" sz="1200" dirty="0" smtClean="0"/>
              <a:t>该校被认可国际高等教育中的革新者，并获得海斯科尔奖</a:t>
            </a:r>
            <a:endParaRPr lang="en-US" sz="1200" dirty="0" smtClean="0"/>
          </a:p>
          <a:p>
            <a:pPr marL="118872" indent="0">
              <a:buFont typeface="Wingdings 2"/>
              <a:buNone/>
            </a:pPr>
            <a:endParaRPr lang="en-US" dirty="0"/>
          </a:p>
        </p:txBody>
      </p:sp>
      <p:pic>
        <p:nvPicPr>
          <p:cNvPr id="5" name="Picture 4" descr="Logo for the Simon Award for Comprehensive Internationalization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95400"/>
            <a:ext cx="1450332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Oak Leaf -- symbol of a St. Cloud State Distinction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419600"/>
            <a:ext cx="1266444" cy="16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124200" y="4611469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2013 Andrew </a:t>
            </a:r>
            <a:r>
              <a:rPr lang="en-US" dirty="0" err="1">
                <a:latin typeface="Arial"/>
                <a:cs typeface="Arial"/>
              </a:rPr>
              <a:t>Heiskell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Award</a:t>
            </a:r>
            <a:endParaRPr lang="en-US" dirty="0">
              <a:latin typeface="Arial"/>
              <a:cs typeface="Arial"/>
            </a:endParaRPr>
          </a:p>
          <a:p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3124200" y="2980492"/>
            <a:ext cx="4191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U.S News &amp; World Report’s 2012 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124200" y="1371600"/>
            <a:ext cx="3962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2013 Simon </a:t>
            </a:r>
            <a:r>
              <a:rPr lang="en-US" sz="2000" dirty="0" smtClean="0">
                <a:latin typeface="Arial"/>
                <a:cs typeface="Arial"/>
              </a:rPr>
              <a:t>Award </a:t>
            </a:r>
            <a:endParaRPr lang="en-US" sz="2000" dirty="0">
              <a:latin typeface="Arial"/>
              <a:cs typeface="Arial"/>
            </a:endParaRPr>
          </a:p>
          <a:p>
            <a:endParaRPr lang="en-US" dirty="0"/>
          </a:p>
        </p:txBody>
      </p:sp>
      <p:pic>
        <p:nvPicPr>
          <p:cNvPr id="3" name="Picture 2" descr="badge-regional-universities copy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743200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238689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25"/>
            <a:ext cx="8229600" cy="1252728"/>
          </a:xfrm>
        </p:spPr>
        <p:txBody>
          <a:bodyPr/>
          <a:lstStyle/>
          <a:p>
            <a:r>
              <a:rPr lang="en-US" dirty="0" smtClean="0"/>
              <a:t>SCSU Statistics</a:t>
            </a:r>
            <a:r>
              <a:rPr lang="zh-CN" altLang="en-US" sz="2000" dirty="0" smtClean="0"/>
              <a:t>数据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SzPct val="94000"/>
              <a:buFont typeface="Arial" pitchFamily="34" charset="0"/>
              <a:buChar char="•"/>
            </a:pPr>
            <a:r>
              <a:rPr lang="en-US" dirty="0">
                <a:latin typeface="Times New Roman" charset="0"/>
                <a:cs typeface="Times New Roman" charset="0"/>
                <a:sym typeface="Times New Roman" charset="0"/>
              </a:rPr>
              <a:t>O</a:t>
            </a:r>
            <a:r>
              <a:rPr lang="en-US" dirty="0" smtClean="0">
                <a:latin typeface="Times New Roman" charset="0"/>
                <a:cs typeface="Times New Roman" charset="0"/>
                <a:sym typeface="Times New Roman" charset="0"/>
              </a:rPr>
              <a:t>ver 16,000 </a:t>
            </a:r>
            <a:r>
              <a:rPr lang="en-US" dirty="0">
                <a:latin typeface="Times New Roman" charset="0"/>
                <a:cs typeface="Times New Roman" charset="0"/>
                <a:sym typeface="Times New Roman" charset="0"/>
              </a:rPr>
              <a:t>students </a:t>
            </a:r>
            <a:r>
              <a:rPr lang="en-US" dirty="0" smtClean="0">
                <a:latin typeface="Times New Roman" charset="0"/>
                <a:cs typeface="Times New Roman" charset="0"/>
                <a:sym typeface="Times New Roman" charset="0"/>
              </a:rPr>
              <a:t>currently enrolled</a:t>
            </a:r>
            <a:endParaRPr lang="en-US" dirty="0" smtClean="0">
              <a:latin typeface="Times New Roman" charset="0"/>
              <a:sym typeface="Times New Roman" charset="0"/>
            </a:endParaRPr>
          </a:p>
          <a:p>
            <a:pPr marL="457200" indent="-457200">
              <a:buSzPct val="94000"/>
              <a:buFont typeface="Arial" pitchFamily="34" charset="0"/>
              <a:buChar char="•"/>
            </a:pPr>
            <a:r>
              <a:rPr lang="zh-CN" altLang="en-US" dirty="0" smtClean="0">
                <a:latin typeface="Times New Roman" charset="0"/>
                <a:cs typeface="Times New Roman" charset="0"/>
                <a:sym typeface="Times New Roman" charset="0"/>
              </a:rPr>
              <a:t>学生总人数超过</a:t>
            </a:r>
            <a:r>
              <a:rPr lang="en-US" altLang="zh-CN" dirty="0" smtClean="0">
                <a:latin typeface="Times New Roman" charset="0"/>
                <a:cs typeface="Times New Roman" charset="0"/>
                <a:sym typeface="Times New Roman" charset="0"/>
              </a:rPr>
              <a:t>16,000</a:t>
            </a:r>
            <a:endParaRPr lang="en-US" dirty="0">
              <a:latin typeface="Times New Roman" charset="0"/>
              <a:cs typeface="Times New Roman" charset="0"/>
              <a:sym typeface="Times New Roman" charset="0"/>
            </a:endParaRPr>
          </a:p>
          <a:p>
            <a:pPr marL="457200" indent="-457200">
              <a:buSzPct val="94000"/>
              <a:buFont typeface="Arial" pitchFamily="34" charset="0"/>
              <a:buChar char="•"/>
            </a:pPr>
            <a:r>
              <a:rPr lang="en-US" dirty="0" smtClean="0">
                <a:latin typeface="Times New Roman" charset="0"/>
                <a:cs typeface="Times New Roman" charset="0"/>
                <a:sym typeface="Times New Roman" charset="0"/>
              </a:rPr>
              <a:t>Offer </a:t>
            </a:r>
            <a:r>
              <a:rPr lang="en-US" dirty="0">
                <a:latin typeface="Times New Roman" charset="0"/>
                <a:cs typeface="Times New Roman" charset="0"/>
                <a:sym typeface="Times New Roman" charset="0"/>
              </a:rPr>
              <a:t>over 200 undergraduate majors, minors and pre-professional </a:t>
            </a:r>
            <a:r>
              <a:rPr lang="en-US" dirty="0" smtClean="0">
                <a:latin typeface="Times New Roman" charset="0"/>
                <a:cs typeface="Times New Roman" charset="0"/>
                <a:sym typeface="Times New Roman" charset="0"/>
              </a:rPr>
              <a:t>programs. </a:t>
            </a:r>
            <a:endParaRPr lang="en-US" dirty="0" smtClean="0">
              <a:latin typeface="Times New Roman" charset="0"/>
              <a:sym typeface="Times New Roman" charset="0"/>
            </a:endParaRPr>
          </a:p>
          <a:p>
            <a:pPr marL="457200" indent="-457200">
              <a:buSzPct val="94000"/>
              <a:buFont typeface="Arial" pitchFamily="34" charset="0"/>
              <a:buChar char="•"/>
            </a:pPr>
            <a:r>
              <a:rPr lang="zh-CN" altLang="en-US" sz="2000" dirty="0" smtClean="0">
                <a:latin typeface="Times New Roman" charset="0"/>
                <a:cs typeface="Times New Roman" charset="0"/>
                <a:sym typeface="Times New Roman" charset="0"/>
              </a:rPr>
              <a:t>有</a:t>
            </a:r>
            <a:r>
              <a:rPr lang="en-US" altLang="zh-CN" sz="2000" dirty="0" smtClean="0">
                <a:latin typeface="Times New Roman" charset="0"/>
                <a:cs typeface="Times New Roman" charset="0"/>
                <a:sym typeface="Times New Roman" charset="0"/>
              </a:rPr>
              <a:t>200</a:t>
            </a:r>
            <a:r>
              <a:rPr lang="zh-CN" altLang="en-US" sz="2000" dirty="0" smtClean="0">
                <a:latin typeface="Times New Roman" charset="0"/>
                <a:cs typeface="Times New Roman" charset="0"/>
                <a:sym typeface="Times New Roman" charset="0"/>
              </a:rPr>
              <a:t>个本科</a:t>
            </a:r>
            <a:r>
              <a:rPr lang="zh-CN" altLang="en-US" sz="2000" dirty="0" smtClean="0"/>
              <a:t>专业，辅修专业和职业教育课程</a:t>
            </a:r>
            <a:endParaRPr lang="en-US" sz="2000" dirty="0">
              <a:latin typeface="Times New Roman" charset="0"/>
              <a:cs typeface="Times New Roman" charset="0"/>
              <a:sym typeface="Times New Roman" charset="0"/>
            </a:endParaRPr>
          </a:p>
          <a:p>
            <a:pPr marL="457200" indent="-457200">
              <a:buSzPct val="94000"/>
              <a:buFont typeface="Arial" pitchFamily="34" charset="0"/>
              <a:buChar char="•"/>
            </a:pPr>
            <a:r>
              <a:rPr lang="en-US" dirty="0" smtClean="0">
                <a:latin typeface="Times New Roman" charset="0"/>
                <a:cs typeface="Times New Roman" charset="0"/>
                <a:sym typeface="Times New Roman" charset="0"/>
              </a:rPr>
              <a:t>Our </a:t>
            </a:r>
            <a:r>
              <a:rPr lang="en-US" dirty="0">
                <a:latin typeface="Times New Roman" charset="0"/>
                <a:cs typeface="Times New Roman" charset="0"/>
                <a:sym typeface="Times New Roman" charset="0"/>
              </a:rPr>
              <a:t>student to faculty ratio is </a:t>
            </a:r>
            <a:r>
              <a:rPr lang="en-US" dirty="0" smtClean="0">
                <a:latin typeface="Times New Roman" charset="0"/>
                <a:cs typeface="Times New Roman" charset="0"/>
                <a:sym typeface="Times New Roman" charset="0"/>
              </a:rPr>
              <a:t>23:1, with an average class size of 27 students</a:t>
            </a:r>
          </a:p>
          <a:p>
            <a:pPr marL="457200" indent="-457200">
              <a:buSzPct val="94000"/>
              <a:buFont typeface="Arial" pitchFamily="34" charset="0"/>
              <a:buChar char="•"/>
            </a:pPr>
            <a:r>
              <a:rPr lang="zh-CN" altLang="en-US" dirty="0" smtClean="0">
                <a:latin typeface="Times New Roman" charset="0"/>
                <a:cs typeface="Times New Roman" charset="0"/>
                <a:sym typeface="Times New Roman" charset="0"/>
              </a:rPr>
              <a:t>师生比率</a:t>
            </a:r>
            <a:r>
              <a:rPr lang="en-US" altLang="zh-CN" dirty="0" smtClean="0">
                <a:latin typeface="Times New Roman" charset="0"/>
                <a:cs typeface="Times New Roman" charset="0"/>
                <a:sym typeface="Times New Roman" charset="0"/>
              </a:rPr>
              <a:t>23:1. </a:t>
            </a:r>
            <a:r>
              <a:rPr lang="zh-CN" altLang="en-US" dirty="0" smtClean="0">
                <a:latin typeface="Times New Roman" charset="0"/>
                <a:cs typeface="Times New Roman" charset="0"/>
                <a:sym typeface="Times New Roman" charset="0"/>
              </a:rPr>
              <a:t>平均班级规模</a:t>
            </a:r>
            <a:r>
              <a:rPr lang="en-US" altLang="zh-CN" dirty="0" smtClean="0">
                <a:latin typeface="Times New Roman" charset="0"/>
                <a:cs typeface="Times New Roman" charset="0"/>
                <a:sym typeface="Times New Roman" charset="0"/>
              </a:rPr>
              <a:t>27</a:t>
            </a:r>
            <a:r>
              <a:rPr lang="zh-CN" altLang="en-US" dirty="0" smtClean="0">
                <a:latin typeface="Times New Roman" charset="0"/>
                <a:cs typeface="Times New Roman" charset="0"/>
                <a:sym typeface="Times New Roman" charset="0"/>
              </a:rPr>
              <a:t>人</a:t>
            </a:r>
            <a:endParaRPr lang="en-US" dirty="0" smtClean="0">
              <a:latin typeface="Times New Roman" charset="0"/>
              <a:cs typeface="Times New Roman" charset="0"/>
              <a:sym typeface="Times New Roman" charset="0"/>
            </a:endParaRPr>
          </a:p>
          <a:p>
            <a:pPr marL="457200" indent="-457200">
              <a:buSzPct val="94000"/>
              <a:buFont typeface="Arial" pitchFamily="34" charset="0"/>
              <a:buChar char="•"/>
            </a:pPr>
            <a:r>
              <a:rPr lang="en-US" dirty="0" smtClean="0">
                <a:latin typeface="Times New Roman" charset="0"/>
                <a:cs typeface="Times New Roman" charset="0"/>
                <a:sym typeface="Times New Roman" charset="0"/>
              </a:rPr>
              <a:t>Student have access to over </a:t>
            </a:r>
            <a:r>
              <a:rPr lang="en-US" dirty="0">
                <a:latin typeface="Times New Roman" charset="0"/>
                <a:cs typeface="Times New Roman" charset="0"/>
                <a:sym typeface="Times New Roman" charset="0"/>
              </a:rPr>
              <a:t>700 computers </a:t>
            </a:r>
            <a:r>
              <a:rPr lang="en-US" dirty="0" smtClean="0">
                <a:latin typeface="Times New Roman" charset="0"/>
                <a:cs typeface="Times New Roman" charset="0"/>
                <a:sym typeface="Times New Roman" charset="0"/>
              </a:rPr>
              <a:t>across campus, along </a:t>
            </a:r>
            <a:r>
              <a:rPr lang="en-US" dirty="0">
                <a:latin typeface="Times New Roman" charset="0"/>
                <a:cs typeface="Times New Roman" charset="0"/>
                <a:sym typeface="Times New Roman" charset="0"/>
              </a:rPr>
              <a:t>with </a:t>
            </a:r>
            <a:r>
              <a:rPr lang="en-US" dirty="0" smtClean="0">
                <a:latin typeface="Times New Roman" charset="0"/>
                <a:cs typeface="Times New Roman" charset="0"/>
                <a:sym typeface="Times New Roman" charset="0"/>
              </a:rPr>
              <a:t>free </a:t>
            </a:r>
            <a:r>
              <a:rPr lang="en-US" dirty="0" err="1">
                <a:latin typeface="Times New Roman" charset="0"/>
                <a:cs typeface="Times New Roman" charset="0"/>
                <a:sym typeface="Times New Roman" charset="0"/>
              </a:rPr>
              <a:t>wi-fi</a:t>
            </a:r>
            <a:r>
              <a:rPr lang="en-US" dirty="0">
                <a:latin typeface="Times New Roman" charset="0"/>
                <a:cs typeface="Times New Roman" charset="0"/>
                <a:sym typeface="Times New Roman" charset="0"/>
              </a:rPr>
              <a:t> campus-wide</a:t>
            </a:r>
            <a:endParaRPr lang="en-US" dirty="0">
              <a:latin typeface="Times New Roman" charset="0"/>
              <a:sym typeface="Times New Roman" charset="0"/>
            </a:endParaRPr>
          </a:p>
          <a:p>
            <a:pPr marL="457200" indent="-457200">
              <a:buSzPct val="94000"/>
              <a:buFont typeface="Arial" pitchFamily="34" charset="0"/>
              <a:buChar char="•"/>
            </a:pPr>
            <a:r>
              <a:rPr lang="zh-CN" altLang="en-US" sz="2000" dirty="0" smtClean="0">
                <a:solidFill>
                  <a:srgbClr val="A40800"/>
                </a:solidFill>
                <a:latin typeface="Times New Roman" charset="0"/>
                <a:cs typeface="Times New Roman" charset="0"/>
                <a:sym typeface="Times New Roman" charset="0"/>
              </a:rPr>
              <a:t>超过</a:t>
            </a:r>
            <a:r>
              <a:rPr lang="en-US" altLang="zh-CN" sz="2000" dirty="0" smtClean="0">
                <a:solidFill>
                  <a:srgbClr val="A40800"/>
                </a:solidFill>
                <a:latin typeface="Times New Roman" charset="0"/>
                <a:cs typeface="Times New Roman" charset="0"/>
                <a:sym typeface="Times New Roman" charset="0"/>
              </a:rPr>
              <a:t>700</a:t>
            </a:r>
            <a:r>
              <a:rPr lang="zh-CN" altLang="en-US" sz="2000" smtClean="0">
                <a:solidFill>
                  <a:srgbClr val="A40800"/>
                </a:solidFill>
                <a:latin typeface="Times New Roman" charset="0"/>
                <a:cs typeface="Times New Roman" charset="0"/>
                <a:sym typeface="Times New Roman" charset="0"/>
              </a:rPr>
              <a:t>台电脑</a:t>
            </a:r>
            <a:r>
              <a:rPr lang="zh-CN" altLang="en-US" sz="2000" dirty="0" smtClean="0">
                <a:solidFill>
                  <a:srgbClr val="A40800"/>
                </a:solidFill>
                <a:latin typeface="Times New Roman" charset="0"/>
                <a:cs typeface="Times New Roman" charset="0"/>
                <a:sym typeface="Times New Roman" charset="0"/>
              </a:rPr>
              <a:t>供学生使用，并配有全校覆盖的免费无线</a:t>
            </a:r>
            <a:endParaRPr lang="en-US" sz="2000" dirty="0">
              <a:solidFill>
                <a:srgbClr val="A40800"/>
              </a:solidFill>
              <a:latin typeface="Times New Roman" charset="0"/>
              <a:cs typeface="Times New Roman" charset="0"/>
              <a:sym typeface="Times New Roman" charset="0"/>
            </a:endParaRPr>
          </a:p>
          <a:p>
            <a:pPr marL="0" indent="0">
              <a:buSzPct val="94000"/>
              <a:buNone/>
            </a:pPr>
            <a:endParaRPr lang="en-US" dirty="0"/>
          </a:p>
          <a:p>
            <a:pPr marL="457200" indent="-457200">
              <a:buSzPct val="94000"/>
              <a:buFont typeface="Arial" pitchFamily="34" charset="0"/>
              <a:buChar char="•"/>
            </a:pPr>
            <a:endParaRPr lang="en-US" dirty="0" smtClean="0">
              <a:solidFill>
                <a:srgbClr val="A40800"/>
              </a:solidFill>
              <a:latin typeface="Times New Roman" charset="0"/>
              <a:sym typeface="Times New Roman" charset="0"/>
            </a:endParaRPr>
          </a:p>
          <a:p>
            <a:pPr marL="457200" indent="-457200">
              <a:buSzPct val="94000"/>
              <a:buFont typeface="Arial" pitchFamily="34" charset="0"/>
              <a:buChar char="•"/>
            </a:pPr>
            <a:endParaRPr lang="en-US" dirty="0">
              <a:solidFill>
                <a:srgbClr val="A40800"/>
              </a:solidFill>
              <a:latin typeface="Times New Roman" charset="0"/>
              <a:cs typeface="Times New Roman" charset="0"/>
              <a:sym typeface="Times New Roman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543944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43000" y="42672"/>
            <a:ext cx="6858000" cy="1252728"/>
          </a:xfrm>
        </p:spPr>
        <p:txBody>
          <a:bodyPr/>
          <a:lstStyle/>
          <a:p>
            <a:r>
              <a:rPr lang="en-US" dirty="0" smtClean="0"/>
              <a:t>Academic Quality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66779" y="1447800"/>
            <a:ext cx="5867400" cy="4876800"/>
          </a:xfrm>
        </p:spPr>
        <p:txBody>
          <a:bodyPr>
            <a:noAutofit/>
          </a:bodyPr>
          <a:lstStyle/>
          <a:p>
            <a:pPr>
              <a:spcAft>
                <a:spcPts val="1000"/>
              </a:spcAft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SCSU offers an applied career instruction and theory behind application.</a:t>
            </a:r>
            <a:r>
              <a:rPr lang="zh-CN" altLang="en-US" sz="2000" dirty="0" smtClean="0">
                <a:latin typeface="Times New Roman" pitchFamily="18" charset="0"/>
                <a:cs typeface="Times New Roman" pitchFamily="18" charset="0"/>
              </a:rPr>
              <a:t>学校提供应用职业指导及理论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118872" indent="0">
              <a:spcAft>
                <a:spcPts val="1000"/>
              </a:spcAft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Accreditation</a:t>
            </a:r>
          </a:p>
          <a:p>
            <a:pPr>
              <a:spcAft>
                <a:spcPts val="1000"/>
              </a:spcAft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Higher Learning Commission</a:t>
            </a:r>
          </a:p>
          <a:p>
            <a:pPr>
              <a:spcAft>
                <a:spcPts val="1000"/>
              </a:spcAft>
              <a:buFont typeface="Arial" pitchFamily="34" charset="0"/>
              <a:buChar char="•"/>
            </a:pPr>
            <a:r>
              <a:rPr lang="zh-CN" altLang="en-US" sz="2000" dirty="0" smtClean="0">
                <a:latin typeface="Times New Roman" pitchFamily="18" charset="0"/>
                <a:cs typeface="Times New Roman" pitchFamily="18" charset="0"/>
              </a:rPr>
              <a:t>高等教育委员会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000"/>
              </a:spcAft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Member, North Central Association of Colleges &amp; Schools</a:t>
            </a:r>
            <a:r>
              <a:rPr lang="zh-CN" altLang="en-US" sz="2000" dirty="0" smtClean="0"/>
              <a:t>成员，中</a:t>
            </a:r>
            <a:r>
              <a:rPr lang="zh-CN" altLang="en-US" sz="2000" dirty="0" smtClean="0"/>
              <a:t>北部大学</a:t>
            </a:r>
            <a:r>
              <a:rPr lang="zh-CN" altLang="en-US" sz="2000" dirty="0" smtClean="0"/>
              <a:t>及学院协会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118872" indent="0">
              <a:spcAft>
                <a:spcPts val="1000"/>
              </a:spcAft>
              <a:buNone/>
            </a:pPr>
            <a:r>
              <a:rPr lang="en-US" sz="1800" i="1" dirty="0" smtClean="0">
                <a:latin typeface="Times New Roman" pitchFamily="18" charset="0"/>
                <a:cs typeface="Times New Roman" pitchFamily="18" charset="0"/>
              </a:rPr>
              <a:t>The University also actively seeks and receives recognition for its individual academic programs </a:t>
            </a:r>
            <a:br>
              <a:rPr lang="en-US" sz="1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800" i="1" dirty="0" smtClean="0">
                <a:latin typeface="Times New Roman" pitchFamily="18" charset="0"/>
                <a:cs typeface="Times New Roman" pitchFamily="18" charset="0"/>
              </a:rPr>
              <a:t>from other accrediting bodies. </a:t>
            </a:r>
          </a:p>
          <a:p>
            <a:pPr>
              <a:spcAft>
                <a:spcPts val="1000"/>
              </a:spcAft>
            </a:pPr>
            <a:endParaRPr lang="en-US" dirty="0"/>
          </a:p>
          <a:p>
            <a:pPr>
              <a:spcAft>
                <a:spcPts val="1000"/>
              </a:spcAft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443"/>
          <a:stretch/>
        </p:blipFill>
        <p:spPr bwMode="auto">
          <a:xfrm>
            <a:off x="5996079" y="1752600"/>
            <a:ext cx="2908696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2211988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544"/>
            <a:ext cx="8229600" cy="1252728"/>
          </a:xfrm>
        </p:spPr>
        <p:txBody>
          <a:bodyPr/>
          <a:lstStyle/>
          <a:p>
            <a:r>
              <a:rPr lang="en-US" dirty="0" smtClean="0"/>
              <a:t>Teaching First</a:t>
            </a:r>
            <a:r>
              <a:rPr lang="zh-CN" altLang="en-US" dirty="0" smtClean="0"/>
              <a:t>教育</a:t>
            </a:r>
            <a:r>
              <a:rPr lang="zh-CN" altLang="en-US" dirty="0" smtClean="0"/>
              <a:t>为先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5257800" cy="3962400"/>
          </a:xfrm>
        </p:spPr>
        <p:txBody>
          <a:bodyPr>
            <a:noAutofit/>
          </a:bodyPr>
          <a:lstStyle/>
          <a:p>
            <a:pPr marL="118872" indent="0">
              <a:spcAft>
                <a:spcPts val="2000"/>
              </a:spcAft>
              <a:buNone/>
            </a:pPr>
            <a:endParaRPr lang="en-US" dirty="0" smtClean="0"/>
          </a:p>
          <a:p>
            <a:pPr>
              <a:spcAft>
                <a:spcPts val="2000"/>
              </a:spcAft>
              <a:buFont typeface="Arial" pitchFamily="34" charset="0"/>
              <a:buChar char="•"/>
            </a:pPr>
            <a:r>
              <a:rPr lang="en-US" dirty="0" smtClean="0">
                <a:latin typeface="Times New Roman" charset="0"/>
                <a:cs typeface="Times New Roman" charset="0"/>
                <a:sym typeface="Times New Roman" charset="0"/>
              </a:rPr>
              <a:t>93 % of classes are taught</a:t>
            </a:r>
            <a:br>
              <a:rPr lang="en-US" dirty="0" smtClean="0">
                <a:latin typeface="Times New Roman" charset="0"/>
                <a:cs typeface="Times New Roman" charset="0"/>
                <a:sym typeface="Times New Roman" charset="0"/>
              </a:rPr>
            </a:br>
            <a:r>
              <a:rPr lang="en-US" dirty="0" smtClean="0">
                <a:latin typeface="Times New Roman" charset="0"/>
                <a:cs typeface="Times New Roman" charset="0"/>
                <a:sym typeface="Times New Roman" charset="0"/>
              </a:rPr>
              <a:t>by </a:t>
            </a:r>
            <a:r>
              <a:rPr lang="en-US" dirty="0" smtClean="0">
                <a:solidFill>
                  <a:srgbClr val="FF0000"/>
                </a:solidFill>
                <a:latin typeface="Times New Roman" charset="0"/>
                <a:cs typeface="Times New Roman" charset="0"/>
                <a:sym typeface="Times New Roman" charset="0"/>
              </a:rPr>
              <a:t>professors</a:t>
            </a:r>
            <a:r>
              <a:rPr lang="en-US" sz="2000" dirty="0" smtClean="0">
                <a:solidFill>
                  <a:srgbClr val="FF0000"/>
                </a:solidFill>
                <a:latin typeface="Times New Roman" charset="0"/>
                <a:cs typeface="Times New Roman" charset="0"/>
                <a:sym typeface="Times New Roman" charset="0"/>
              </a:rPr>
              <a:t>93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 charset="0"/>
                <a:cs typeface="Times New Roman" charset="0"/>
                <a:sym typeface="Times New Roman" charset="0"/>
              </a:rPr>
              <a:t>%</a:t>
            </a:r>
            <a:r>
              <a:rPr lang="zh-CN" altLang="en-US" sz="2000" dirty="0" smtClean="0">
                <a:solidFill>
                  <a:srgbClr val="FF0000"/>
                </a:solidFill>
                <a:latin typeface="Times New Roman" charset="0"/>
                <a:cs typeface="Times New Roman" charset="0"/>
                <a:sym typeface="Times New Roman" charset="0"/>
              </a:rPr>
              <a:t>的班级由</a:t>
            </a:r>
            <a:r>
              <a:rPr lang="zh-CN" altLang="en-US" sz="2000" dirty="0" smtClean="0">
                <a:solidFill>
                  <a:srgbClr val="FF0000"/>
                </a:solidFill>
                <a:latin typeface="Times New Roman" charset="0"/>
                <a:cs typeface="Times New Roman" charset="0"/>
                <a:sym typeface="Times New Roman" charset="0"/>
              </a:rPr>
              <a:t>教授亲自授课</a:t>
            </a:r>
            <a:endParaRPr lang="en-US" sz="2000" dirty="0" smtClean="0">
              <a:solidFill>
                <a:srgbClr val="FF0000"/>
              </a:solidFill>
              <a:latin typeface="Times New Roman" charset="0"/>
              <a:cs typeface="Times New Roman" charset="0"/>
              <a:sym typeface="Times New Roman" charset="0"/>
            </a:endParaRPr>
          </a:p>
          <a:p>
            <a:pPr>
              <a:spcAft>
                <a:spcPts val="2000"/>
              </a:spcAft>
              <a:buFont typeface="Arial" pitchFamily="34" charset="0"/>
              <a:buChar char="•"/>
            </a:pPr>
            <a:r>
              <a:rPr lang="en-US" dirty="0" smtClean="0">
                <a:latin typeface="Times New Roman" charset="0"/>
                <a:cs typeface="Times New Roman" charset="0"/>
                <a:sym typeface="Times New Roman" charset="0"/>
              </a:rPr>
              <a:t>Students receive personalized attention from professors with our small class </a:t>
            </a:r>
            <a:r>
              <a:rPr lang="en-US" dirty="0" smtClean="0">
                <a:latin typeface="Times New Roman" charset="0"/>
                <a:cs typeface="Times New Roman" charset="0"/>
                <a:sym typeface="Times New Roman" charset="0"/>
              </a:rPr>
              <a:t>sizes</a:t>
            </a:r>
            <a:r>
              <a:rPr lang="zh-CN" altLang="en-US" sz="2000" dirty="0" smtClean="0">
                <a:solidFill>
                  <a:srgbClr val="FF0000"/>
                </a:solidFill>
                <a:latin typeface="Times New Roman" charset="0"/>
                <a:cs typeface="Times New Roman" charset="0"/>
                <a:sym typeface="Times New Roman" charset="0"/>
              </a:rPr>
              <a:t>小班</a:t>
            </a:r>
            <a:r>
              <a:rPr lang="zh-CN" altLang="en-US" sz="2000" dirty="0" smtClean="0">
                <a:solidFill>
                  <a:srgbClr val="FF0000"/>
                </a:solidFill>
                <a:latin typeface="Times New Roman" charset="0"/>
                <a:cs typeface="Times New Roman" charset="0"/>
                <a:sym typeface="Times New Roman" charset="0"/>
              </a:rPr>
              <a:t>规模给与学生更多关注</a:t>
            </a:r>
            <a:endParaRPr lang="en-US" sz="2000" dirty="0" smtClean="0">
              <a:solidFill>
                <a:srgbClr val="FF0000"/>
              </a:solidFill>
              <a:latin typeface="Times New Roman" charset="0"/>
              <a:cs typeface="Times New Roman" charset="0"/>
              <a:sym typeface="Times New Roman" charset="0"/>
            </a:endParaRPr>
          </a:p>
          <a:p>
            <a:pPr>
              <a:spcAft>
                <a:spcPts val="2000"/>
              </a:spcAft>
              <a:buFont typeface="Arial" pitchFamily="34" charset="0"/>
              <a:buChar char="•"/>
            </a:pPr>
            <a:r>
              <a:rPr lang="en-US" dirty="0" smtClean="0">
                <a:latin typeface="Times New Roman" charset="0"/>
                <a:cs typeface="Times New Roman" charset="0"/>
                <a:sym typeface="Times New Roman" charset="0"/>
              </a:rPr>
              <a:t>Opportunities for personal research and exploration for undergraduate </a:t>
            </a:r>
            <a:r>
              <a:rPr lang="en-US" dirty="0" smtClean="0">
                <a:latin typeface="Times New Roman" charset="0"/>
                <a:cs typeface="Times New Roman" charset="0"/>
                <a:sym typeface="Times New Roman" charset="0"/>
              </a:rPr>
              <a:t>students </a:t>
            </a:r>
            <a:r>
              <a:rPr lang="zh-CN" altLang="en-US" sz="2000" dirty="0" smtClean="0">
                <a:solidFill>
                  <a:srgbClr val="FF0000"/>
                </a:solidFill>
                <a:latin typeface="Times New Roman" charset="0"/>
                <a:cs typeface="Times New Roman" charset="0"/>
                <a:sym typeface="Times New Roman" charset="0"/>
              </a:rPr>
              <a:t>给</a:t>
            </a:r>
            <a:r>
              <a:rPr lang="zh-CN" altLang="en-US" sz="2000" dirty="0" smtClean="0">
                <a:solidFill>
                  <a:srgbClr val="FF0000"/>
                </a:solidFill>
                <a:latin typeface="Times New Roman" charset="0"/>
                <a:cs typeface="Times New Roman" charset="0"/>
                <a:sym typeface="Times New Roman" charset="0"/>
              </a:rPr>
              <a:t>本科学生提供学科</a:t>
            </a:r>
            <a:r>
              <a:rPr lang="zh-CN" altLang="en-US" sz="2000" dirty="0" smtClean="0">
                <a:solidFill>
                  <a:srgbClr val="FF0000"/>
                </a:solidFill>
                <a:latin typeface="Times New Roman" charset="0"/>
                <a:cs typeface="Times New Roman" charset="0"/>
                <a:sym typeface="Times New Roman" charset="0"/>
              </a:rPr>
              <a:t>探索研究的机会</a:t>
            </a:r>
            <a:endParaRPr lang="en-US" sz="2000" dirty="0" smtClean="0">
              <a:solidFill>
                <a:srgbClr val="FF0000"/>
              </a:solidFill>
              <a:latin typeface="Times New Roman" charset="0"/>
              <a:cs typeface="Times New Roman" charset="0"/>
              <a:sym typeface="Times New Roman" charset="0"/>
            </a:endParaRPr>
          </a:p>
          <a:p>
            <a:pPr>
              <a:spcAft>
                <a:spcPts val="2000"/>
              </a:spcAft>
              <a:buFont typeface="Arial" pitchFamily="34" charset="0"/>
              <a:buChar char="•"/>
            </a:pPr>
            <a:endParaRPr lang="en-US" dirty="0" smtClean="0">
              <a:solidFill>
                <a:srgbClr val="A40800"/>
              </a:solidFill>
              <a:latin typeface="Times New Roman" charset="0"/>
              <a:sym typeface="Times New Roman" charset="0"/>
            </a:endParaRPr>
          </a:p>
          <a:p>
            <a:pPr>
              <a:spcAft>
                <a:spcPts val="2000"/>
              </a:spcAft>
              <a:buFont typeface="Arial" pitchFamily="34" charset="0"/>
              <a:buChar char="•"/>
            </a:pPr>
            <a:endParaRPr lang="en-US" dirty="0" smtClean="0"/>
          </a:p>
          <a:p>
            <a:pPr marL="118872" indent="0">
              <a:spcAft>
                <a:spcPts val="2000"/>
              </a:spcAft>
              <a:buNone/>
            </a:pPr>
            <a:endParaRPr lang="en-US" dirty="0"/>
          </a:p>
          <a:p>
            <a:pPr marL="118872" indent="0">
              <a:spcAft>
                <a:spcPts val="2000"/>
              </a:spcAft>
              <a:buNone/>
            </a:pP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r="23536"/>
          <a:stretch/>
        </p:blipFill>
        <p:spPr bwMode="auto">
          <a:xfrm>
            <a:off x="5715000" y="1981199"/>
            <a:ext cx="2941692" cy="2971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486927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600201"/>
            <a:ext cx="3429000" cy="40385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428"/>
            <a:ext cx="8229600" cy="1252728"/>
          </a:xfrm>
        </p:spPr>
        <p:txBody>
          <a:bodyPr/>
          <a:lstStyle/>
          <a:p>
            <a:r>
              <a:rPr lang="en-US" dirty="0" smtClean="0"/>
              <a:t>Discover Diversity 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5181600" cy="4572000"/>
          </a:xfrm>
        </p:spPr>
        <p:txBody>
          <a:bodyPr>
            <a:noAutofit/>
          </a:bodyPr>
          <a:lstStyle/>
          <a:p>
            <a:pPr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We strive to prepare students for careers in the global marketplace</a:t>
            </a:r>
            <a:r>
              <a:rPr lang="zh-CN" alt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我们努力为学生创造国际化工作平台</a:t>
            </a:r>
            <a:endParaRPr lang="en-US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Currently SCSU has over a 1,000 international students from more than 80 countries </a:t>
            </a:r>
            <a:r>
              <a:rPr lang="zh-CN" alt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目前学校有来自于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80</a:t>
            </a:r>
            <a:r>
              <a:rPr lang="zh-CN" alt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所国家超过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1000</a:t>
            </a:r>
            <a:r>
              <a:rPr lang="zh-CN" alt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名国际学生</a:t>
            </a:r>
            <a:endParaRPr lang="en-US" altLang="en-US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US" sz="2600" b="1" i="1" dirty="0" smtClean="0">
                <a:latin typeface="Times New Roman" pitchFamily="18" charset="0"/>
                <a:cs typeface="Times New Roman" pitchFamily="18" charset="0"/>
              </a:rPr>
              <a:t>See the World!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SCSU offers 32 study abroad programs all over the world </a:t>
            </a:r>
            <a:r>
              <a:rPr lang="zh-CN" alt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放眼世界：</a:t>
            </a:r>
            <a:r>
              <a:rPr lang="zh-CN" alt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学校提供全球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32</a:t>
            </a:r>
            <a:r>
              <a:rPr lang="zh-CN" alt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项海外项目研究。</a:t>
            </a:r>
            <a:endParaRPr lang="en-US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18872" indent="0">
              <a:spcAft>
                <a:spcPts val="2000"/>
              </a:spcAft>
              <a:buNone/>
            </a:pPr>
            <a:endParaRPr lang="en-US" dirty="0"/>
          </a:p>
          <a:p>
            <a:pPr marL="118872" indent="0">
              <a:spcAft>
                <a:spcPts val="2000"/>
              </a:spcAft>
              <a:buNone/>
            </a:pPr>
            <a:endParaRPr lang="en-US" dirty="0"/>
          </a:p>
          <a:p>
            <a:pPr marL="118872" indent="0">
              <a:spcAft>
                <a:spcPts val="2000"/>
              </a:spcAft>
              <a:buNone/>
            </a:pPr>
            <a:endParaRPr lang="en-US" dirty="0"/>
          </a:p>
          <a:p>
            <a:pPr marL="118872" indent="0">
              <a:spcAft>
                <a:spcPts val="200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840093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428"/>
            <a:ext cx="8229600" cy="1252728"/>
          </a:xfrm>
        </p:spPr>
        <p:txBody>
          <a:bodyPr/>
          <a:lstStyle/>
          <a:p>
            <a:r>
              <a:rPr lang="en-US" dirty="0" smtClean="0"/>
              <a:t>Student Success</a:t>
            </a:r>
            <a:r>
              <a:rPr lang="zh-CN" altLang="en-US" dirty="0" smtClean="0"/>
              <a:t>学生成就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6096000"/>
          </a:xfrm>
        </p:spPr>
        <p:txBody>
          <a:bodyPr>
            <a:normAutofit fontScale="85000" lnSpcReduction="20000"/>
          </a:bodyPr>
          <a:lstStyle/>
          <a:p>
            <a:pPr marL="118872" indent="0">
              <a:spcAft>
                <a:spcPts val="1000"/>
              </a:spcAft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Student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Support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Services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Academic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Learning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Center </a:t>
            </a:r>
            <a:r>
              <a:rPr lang="zh-CN" alt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学术学习</a:t>
            </a:r>
            <a:r>
              <a:rPr lang="zh-CN" alt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中心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Advising Center</a:t>
            </a:r>
            <a:r>
              <a:rPr lang="zh-CN" alt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咨询中心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Career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Services </a:t>
            </a:r>
            <a:r>
              <a:rPr lang="zh-CN" alt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就业</a:t>
            </a:r>
            <a:r>
              <a:rPr lang="zh-CN" alt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服务中心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Counseling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&amp; Psychological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Services</a:t>
            </a:r>
          </a:p>
          <a:p>
            <a:pPr>
              <a:spcAft>
                <a:spcPts val="600"/>
              </a:spcAft>
            </a:pPr>
            <a:r>
              <a:rPr lang="zh-CN" alt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心理咨询服务</a:t>
            </a:r>
            <a:endParaRPr lang="en-US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Center for International Studies</a:t>
            </a:r>
          </a:p>
          <a:p>
            <a:pPr>
              <a:spcAft>
                <a:spcPts val="600"/>
              </a:spcAft>
            </a:pPr>
            <a:r>
              <a:rPr lang="zh-CN" alt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国际学生中心</a:t>
            </a:r>
            <a:endParaRPr lang="en-US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English as Second Language Classes </a:t>
            </a:r>
          </a:p>
          <a:p>
            <a:pPr>
              <a:spcAft>
                <a:spcPts val="600"/>
              </a:spcAft>
            </a:pPr>
            <a:r>
              <a:rPr lang="en-US" altLang="zh-CN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ESL</a:t>
            </a:r>
            <a:r>
              <a:rPr lang="zh-CN" alt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语言中心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Health Services </a:t>
            </a:r>
            <a:r>
              <a:rPr lang="zh-CN" alt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健康</a:t>
            </a:r>
            <a:r>
              <a:rPr lang="zh-CN" alt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服务中心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Intensive English Center (IEC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zh-CN" alt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英语</a:t>
            </a:r>
            <a:r>
              <a:rPr lang="zh-CN" alt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强化中心</a:t>
            </a:r>
            <a:endParaRPr lang="en-US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Multicultural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Student Services 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600"/>
              </a:spcAft>
            </a:pPr>
            <a:r>
              <a:rPr lang="zh-CN" altLang="en-US" sz="1800" dirty="0" smtClean="0">
                <a:solidFill>
                  <a:srgbClr val="FF0000"/>
                </a:solidFill>
              </a:rPr>
              <a:t>多元</a:t>
            </a:r>
            <a:r>
              <a:rPr lang="zh-CN" altLang="en-US" sz="1800" dirty="0" smtClean="0">
                <a:solidFill>
                  <a:srgbClr val="FF0000"/>
                </a:solidFill>
              </a:rPr>
              <a:t>文化学生服务中心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Tutoring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Center</a:t>
            </a:r>
            <a:r>
              <a:rPr lang="zh-CN" alt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导师</a:t>
            </a:r>
            <a:r>
              <a:rPr lang="zh-CN" altLang="en-US" sz="1800" dirty="0" smtClean="0">
                <a:solidFill>
                  <a:srgbClr val="FF0000"/>
                </a:solidFill>
              </a:rPr>
              <a:t>辅导</a:t>
            </a:r>
            <a:r>
              <a:rPr lang="zh-CN" altLang="en-US" sz="1800" dirty="0" smtClean="0">
                <a:solidFill>
                  <a:srgbClr val="FF0000"/>
                </a:solidFill>
              </a:rPr>
              <a:t>中心</a:t>
            </a:r>
            <a:endParaRPr lang="en-US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Writing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Center </a:t>
            </a:r>
            <a:r>
              <a:rPr lang="zh-CN" altLang="en-US" sz="1800" dirty="0" smtClean="0">
                <a:solidFill>
                  <a:srgbClr val="FF0000"/>
                </a:solidFill>
              </a:rPr>
              <a:t>写作辅导中心</a:t>
            </a:r>
            <a:r>
              <a:rPr lang="en-US" sz="1600" dirty="0" smtClean="0"/>
              <a:t>			</a:t>
            </a:r>
          </a:p>
          <a:p>
            <a:pPr marL="118872" indent="0">
              <a:spcAft>
                <a:spcPts val="1000"/>
              </a:spcAft>
              <a:buNone/>
            </a:pPr>
            <a:endParaRPr lang="en-US" sz="1600" dirty="0" smtClean="0"/>
          </a:p>
          <a:p>
            <a:pPr marL="118872" indent="0">
              <a:spcAft>
                <a:spcPts val="1000"/>
              </a:spcAft>
              <a:buNone/>
            </a:pPr>
            <a:r>
              <a:rPr lang="en-US" sz="1600" dirty="0"/>
              <a:t>	</a:t>
            </a:r>
            <a:r>
              <a:rPr lang="en-US" sz="1600" dirty="0" smtClean="0"/>
              <a:t>				                      </a:t>
            </a:r>
          </a:p>
          <a:p>
            <a:pPr marL="118872" indent="0">
              <a:spcAft>
                <a:spcPts val="1000"/>
              </a:spcAft>
              <a:buNone/>
            </a:pPr>
            <a:r>
              <a:rPr lang="en-US" sz="1800" dirty="0"/>
              <a:t>	</a:t>
            </a:r>
            <a:r>
              <a:rPr lang="en-US" sz="1800" dirty="0" smtClean="0"/>
              <a:t>					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2922"/>
          <a:stretch/>
        </p:blipFill>
        <p:spPr bwMode="auto">
          <a:xfrm>
            <a:off x="5334000" y="1615859"/>
            <a:ext cx="3048000" cy="344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8964531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8.0&quot;&gt;&lt;object type=&quot;1&quot; unique_id=&quot;10001&quot;&gt;&lt;object type=&quot;8&quot; unique_id=&quot;10002&quot;&gt;&lt;/object&gt;&lt;object type=&quot;2&quot; unique_id=&quot;10003&quot;&gt;&lt;object type=&quot;3&quot; unique_id=&quot;10445&quot;&gt;&lt;property id=&quot;20148&quot; value=&quot;5&quot;/&gt;&lt;property id=&quot;20300&quot; value=&quot;Slide 1 - &amp;quot;  St. Cloud State University&amp;quot;&quot;/&gt;&lt;property id=&quot;20307&quot; value=&quot;273&quot;/&gt;&lt;/object&gt;&lt;object type=&quot;3&quot; unique_id=&quot;11310&quot;&gt;&lt;property id=&quot;20148&quot; value=&quot;5&quot;/&gt;&lt;property id=&quot;20300&quot; value=&quot;Slide 5 - &amp;quot;Academic Quality &amp;quot;&quot;/&gt;&lt;property id=&quot;20307&quot; value=&quot;307&quot;/&gt;&lt;/object&gt;&lt;object type=&quot;3&quot; unique_id=&quot;11311&quot;&gt;&lt;property id=&quot;20148&quot; value=&quot;5&quot;/&gt;&lt;property id=&quot;20300&quot; value=&quot;Slide 2 - &amp;quot;St. Cloud State University St. Cloud, Minnesota&amp;quot;&quot;/&gt;&lt;property id=&quot;20307&quot; value=&quot;325&quot;/&gt;&lt;/object&gt;&lt;object type=&quot;3&quot; unique_id=&quot;11312&quot;&gt;&lt;property id=&quot;20148&quot; value=&quot;5&quot;/&gt;&lt;property id=&quot;20300&quot; value=&quot;Slide 3 - &amp;quot;Choose SCSU because…&amp;quot;&quot;/&gt;&lt;property id=&quot;20307&quot; value=&quot;326&quot;/&gt;&lt;/object&gt;&lt;object type=&quot;3&quot; unique_id=&quot;11313&quot;&gt;&lt;property id=&quot;20148&quot; value=&quot;5&quot;/&gt;&lt;property id=&quot;20300&quot; value=&quot;Slide 4 - &amp;quot;SCSU by Numbers&amp;quot;&quot;/&gt;&lt;property id=&quot;20307&quot; value=&quot;327&quot;/&gt;&lt;/object&gt;&lt;object type=&quot;3&quot; unique_id=&quot;11314&quot;&gt;&lt;property id=&quot;20148&quot; value=&quot;5&quot;/&gt;&lt;property id=&quot;20300&quot; value=&quot;Slide 6 - &amp;quot;Teaching First&amp;quot;&quot;/&gt;&lt;property id=&quot;20307&quot; value=&quot;308&quot;/&gt;&lt;/object&gt;&lt;object type=&quot;3&quot; unique_id=&quot;11315&quot;&gt;&lt;property id=&quot;20148&quot; value=&quot;5&quot;/&gt;&lt;property id=&quot;20300&quot; value=&quot;Slide 7 - &amp;quot;Discover Diversity &amp;quot;&quot;/&gt;&lt;property id=&quot;20307&quot; value=&quot;309&quot;/&gt;&lt;/object&gt;&lt;object type=&quot;3&quot; unique_id=&quot;11316&quot;&gt;&lt;property id=&quot;20148&quot; value=&quot;5&quot;/&gt;&lt;property id=&quot;20300&quot; value=&quot;Slide 8 - &amp;quot;Student Success&amp;quot;&quot;/&gt;&lt;property id=&quot;20307&quot; value=&quot;310&quot;/&gt;&lt;/object&gt;&lt;object type=&quot;3&quot; unique_id=&quot;11317&quot;&gt;&lt;property id=&quot;20148&quot; value=&quot;5&quot;/&gt;&lt;property id=&quot;20300&quot; value=&quot;Slide 9 - &amp;quot;Student Life&amp;quot;&quot;/&gt;&lt;property id=&quot;20307&quot; value=&quot;311&quot;/&gt;&lt;/object&gt;&lt;object type=&quot;3&quot; unique_id=&quot;11318&quot;&gt;&lt;property id=&quot;20148&quot; value=&quot;5&quot;/&gt;&lt;property id=&quot;20300&quot; value=&quot;Slide 10 - &amp;quot;Facilities &amp;quot;&quot;/&gt;&lt;property id=&quot;20307&quot; value=&quot;312&quot;/&gt;&lt;/object&gt;&lt;object type=&quot;3&quot; unique_id=&quot;11319&quot;&gt;&lt;property id=&quot;20148&quot; value=&quot;5&quot;/&gt;&lt;property id=&quot;20300&quot; value=&quot;Slide 11 - &amp;quot;International Undergraduate  Admission Requirements&amp;quot;&quot;/&gt;&lt;property id=&quot;20307&quot; value=&quot;313&quot;/&gt;&lt;/object&gt;&lt;object type=&quot;3&quot; unique_id=&quot;11320&quot;&gt;&lt;property id=&quot;20148&quot; value=&quot;5&quot;/&gt;&lt;property id=&quot;20300&quot; value=&quot;Slide 12 - &amp;quot;English Proficiency&amp;quot;&quot;/&gt;&lt;property id=&quot;20307&quot; value=&quot;319&quot;/&gt;&lt;/object&gt;&lt;object type=&quot;3&quot; unique_id=&quot;11321&quot;&gt;&lt;property id=&quot;20148&quot; value=&quot;5&quot;/&gt;&lt;property id=&quot;20300&quot; value=&quot;Slide 13 - &amp;quot;International Undergraduate  Financial Requirements  &amp;quot;&quot;/&gt;&lt;property id=&quot;20307&quot; value=&quot;321&quot;/&gt;&lt;/object&gt;&lt;object type=&quot;3&quot; unique_id=&quot;11322&quot;&gt;&lt;property id=&quot;20148&quot; value=&quot;5&quot;/&gt;&lt;property id=&quot;20300&quot; value=&quot;Slide 14 - &amp;quot;Affordability&amp;quot;&quot;/&gt;&lt;property id=&quot;20307&quot; value=&quot;315&quot;/&gt;&lt;/object&gt;&lt;object type=&quot;3&quot; unique_id=&quot;11323&quot;&gt;&lt;property id=&quot;20148&quot; value=&quot;5&quot;/&gt;&lt;property id=&quot;20300&quot; value=&quot;Slide 15 - &amp;quot;Academic and Cultural Sharing  Scholarship Requirements&amp;quot;&quot;/&gt;&lt;property id=&quot;20307&quot; value=&quot;316&quot;/&gt;&lt;/object&gt;&lt;object type=&quot;3&quot; unique_id=&quot;11324&quot;&gt;&lt;property id=&quot;20148&quot; value=&quot;5&quot;/&gt;&lt;property id=&quot;20300&quot; value=&quot;Slide 16 - &amp;quot;Why St. Cloud State University?  &amp;quot;&quot;/&gt;&lt;property id=&quot;20307&quot; value=&quot;317&quot;/&gt;&lt;/object&gt;&lt;object type=&quot;3&quot; unique_id=&quot;11325&quot;&gt;&lt;property id=&quot;20148&quot; value=&quot;5&quot;/&gt;&lt;property id=&quot;20300&quot; value=&quot;Slide 17 - &amp;quot;Contact Information &amp;quot;&quot;/&gt;&lt;property id=&quot;20307&quot; value=&quot;318&quot;/&gt;&lt;/object&gt;&lt;object type=&quot;3&quot; unique_id=&quot;11327&quot;&gt;&lt;property id=&quot;20148&quot; value=&quot;5&quot;/&gt;&lt;property id=&quot;20300&quot; value=&quot;Slide 18&quot;/&gt;&lt;property id=&quot;20307&quot; value=&quot;328&quot;/&gt;&lt;/object&gt;&lt;/object&gt;&lt;/object&gt;&lt;/database&gt;"/>
  <p:tag name="SECTOMILLISECCONVERTED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2463</TotalTime>
  <Words>975</Words>
  <Application>Microsoft Office PowerPoint</Application>
  <PresentationFormat>全屏显示(4:3)</PresentationFormat>
  <Paragraphs>167</Paragraphs>
  <Slides>19</Slides>
  <Notes>3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0" baseType="lpstr">
      <vt:lpstr>Module</vt:lpstr>
      <vt:lpstr>  St. Cloud State University 圣克劳德大学</vt:lpstr>
      <vt:lpstr>St. Cloud State University St. Cloud, Minnesota 明尼苏达 圣克劳德大学</vt:lpstr>
      <vt:lpstr>Highlights亮点</vt:lpstr>
      <vt:lpstr>St. Cloud State Rankings and Awards排名/荣誉</vt:lpstr>
      <vt:lpstr>SCSU Statistics数据</vt:lpstr>
      <vt:lpstr>Academic Quality </vt:lpstr>
      <vt:lpstr>Teaching First教育为先</vt:lpstr>
      <vt:lpstr>Discover Diversity  </vt:lpstr>
      <vt:lpstr>Student Success学生成就</vt:lpstr>
      <vt:lpstr>Student Life</vt:lpstr>
      <vt:lpstr>Facilities校园设施 </vt:lpstr>
      <vt:lpstr>International Undergraduate  Admission Requirements国际本科录取要求</vt:lpstr>
      <vt:lpstr>English Proficiency</vt:lpstr>
      <vt:lpstr>International Undergraduate  Financial Requirements  国际本科生经济要求</vt:lpstr>
      <vt:lpstr>Affordability经济上可以负担</vt:lpstr>
      <vt:lpstr>Academic and Cultural Sharing  Scholarship Requirements学术文化共享</vt:lpstr>
      <vt:lpstr>Why St. Cloud State University?为何选圣克劳德大学  </vt:lpstr>
      <vt:lpstr>Contact Information </vt:lpstr>
      <vt:lpstr>幻灯片 19</vt:lpstr>
    </vt:vector>
  </TitlesOfParts>
  <Company>St. Cloud State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Convocatio</dc:title>
  <dc:creator>shrode</dc:creator>
  <cp:lastModifiedBy>微软用户</cp:lastModifiedBy>
  <cp:revision>161</cp:revision>
  <cp:lastPrinted>2011-08-15T17:02:54Z</cp:lastPrinted>
  <dcterms:created xsi:type="dcterms:W3CDTF">2011-08-05T16:21:20Z</dcterms:created>
  <dcterms:modified xsi:type="dcterms:W3CDTF">2013-12-06T10:56:14Z</dcterms:modified>
</cp:coreProperties>
</file>