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6" r:id="rId2"/>
    <p:sldId id="297" r:id="rId3"/>
    <p:sldId id="288" r:id="rId4"/>
    <p:sldId id="303" r:id="rId5"/>
    <p:sldId id="305" r:id="rId6"/>
    <p:sldId id="306" r:id="rId7"/>
    <p:sldId id="307" r:id="rId8"/>
    <p:sldId id="308" r:id="rId9"/>
    <p:sldId id="309" r:id="rId10"/>
    <p:sldId id="310" r:id="rId11"/>
    <p:sldId id="311" r:id="rId12"/>
    <p:sldId id="313" r:id="rId13"/>
    <p:sldId id="314" r:id="rId14"/>
    <p:sldId id="412" r:id="rId15"/>
    <p:sldId id="383" r:id="rId16"/>
    <p:sldId id="423" r:id="rId17"/>
    <p:sldId id="386" r:id="rId18"/>
    <p:sldId id="389" r:id="rId19"/>
    <p:sldId id="440" r:id="rId20"/>
    <p:sldId id="390" r:id="rId21"/>
    <p:sldId id="441" r:id="rId22"/>
    <p:sldId id="391" r:id="rId23"/>
    <p:sldId id="442" r:id="rId24"/>
    <p:sldId id="392" r:id="rId25"/>
    <p:sldId id="443" r:id="rId26"/>
    <p:sldId id="393" r:id="rId27"/>
    <p:sldId id="444" r:id="rId28"/>
    <p:sldId id="395" r:id="rId29"/>
    <p:sldId id="445" r:id="rId30"/>
    <p:sldId id="396" r:id="rId31"/>
    <p:sldId id="446" r:id="rId32"/>
    <p:sldId id="394" r:id="rId33"/>
    <p:sldId id="447" r:id="rId34"/>
    <p:sldId id="449" r:id="rId35"/>
    <p:sldId id="448" r:id="rId36"/>
    <p:sldId id="450" r:id="rId37"/>
    <p:sldId id="451" r:id="rId38"/>
    <p:sldId id="466" r:id="rId39"/>
    <p:sldId id="464" r:id="rId40"/>
    <p:sldId id="454" r:id="rId41"/>
    <p:sldId id="452" r:id="rId42"/>
    <p:sldId id="467" r:id="rId43"/>
    <p:sldId id="453" r:id="rId44"/>
    <p:sldId id="465" r:id="rId45"/>
    <p:sldId id="295" r:id="rId46"/>
  </p:sldIdLst>
  <p:sldSz cx="9144000" cy="6858000" type="screen4x3"/>
  <p:notesSz cx="7099300"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6600"/>
    <a:srgbClr val="FFFFCC"/>
    <a:srgbClr val="008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3" autoAdjust="0"/>
    <p:restoredTop sz="86381" autoAdjust="0"/>
  </p:normalViewPr>
  <p:slideViewPr>
    <p:cSldViewPr>
      <p:cViewPr varScale="1">
        <p:scale>
          <a:sx n="65" d="100"/>
          <a:sy n="65" d="100"/>
        </p:scale>
        <p:origin x="1248" y="52"/>
      </p:cViewPr>
      <p:guideLst>
        <p:guide orient="horz" pos="2160"/>
        <p:guide pos="2880"/>
      </p:guideLst>
    </p:cSldViewPr>
  </p:slideViewPr>
  <p:outlineViewPr>
    <p:cViewPr>
      <p:scale>
        <a:sx n="33" d="100"/>
        <a:sy n="33" d="100"/>
      </p:scale>
      <p:origin x="0" y="5672"/>
    </p:cViewPr>
  </p:outlineViewPr>
  <p:notesTextViewPr>
    <p:cViewPr>
      <p:scale>
        <a:sx n="1" d="1"/>
        <a:sy n="1" d="1"/>
      </p:scale>
      <p:origin x="0" y="0"/>
    </p:cViewPr>
  </p:notesTextViewPr>
  <p:sorterViewPr>
    <p:cViewPr>
      <p:scale>
        <a:sx n="100" d="100"/>
        <a:sy n="100" d="100"/>
      </p:scale>
      <p:origin x="0" y="104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zh-CN" altLang="en-US"/>
          </a:p>
        </p:txBody>
      </p:sp>
      <p:sp>
        <p:nvSpPr>
          <p:cNvPr id="3" name="日期占位符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E8AA6C74-8952-43CA-A85D-9DD08D5BD711}" type="datetimeFigureOut">
              <a:rPr lang="zh-CN" altLang="en-US" smtClean="0"/>
              <a:pPr/>
              <a:t>2017/12/1</a:t>
            </a:fld>
            <a:endParaRPr lang="zh-CN" altLang="en-US"/>
          </a:p>
        </p:txBody>
      </p:sp>
      <p:sp>
        <p:nvSpPr>
          <p:cNvPr id="4" name="幻灯片图像占位符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zh-CN" altLang="en-US"/>
          </a:p>
        </p:txBody>
      </p:sp>
      <p:sp>
        <p:nvSpPr>
          <p:cNvPr id="5" name="备注占位符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F9D8408-959A-484C-9311-E084C8CED481}" type="slidenum">
              <a:rPr lang="zh-CN" altLang="en-US" smtClean="0"/>
              <a:pPr/>
              <a:t>‹#›</a:t>
            </a:fld>
            <a:endParaRPr lang="zh-CN" altLang="en-US"/>
          </a:p>
        </p:txBody>
      </p:sp>
    </p:spTree>
    <p:extLst>
      <p:ext uri="{BB962C8B-B14F-4D97-AF65-F5344CB8AC3E}">
        <p14:creationId xmlns:p14="http://schemas.microsoft.com/office/powerpoint/2010/main" val="1003855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F9D8408-959A-484C-9311-E084C8CED481}" type="slidenum">
              <a:rPr lang="zh-CN" altLang="en-US" smtClean="0"/>
              <a:pPr/>
              <a:t>1</a:t>
            </a:fld>
            <a:endParaRPr lang="zh-CN" altLang="en-US"/>
          </a:p>
        </p:txBody>
      </p:sp>
    </p:spTree>
    <p:extLst>
      <p:ext uri="{BB962C8B-B14F-4D97-AF65-F5344CB8AC3E}">
        <p14:creationId xmlns:p14="http://schemas.microsoft.com/office/powerpoint/2010/main" val="166145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822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37447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nvSpPr>
        <p:spPr>
          <a:xfrm>
            <a:off x="8686824" y="6488668"/>
            <a:ext cx="457176" cy="369332"/>
          </a:xfrm>
          <a:prstGeom prst="rect">
            <a:avLst/>
          </a:prstGeom>
          <a:noFill/>
        </p:spPr>
        <p:txBody>
          <a:bodyPr wrap="none" rtlCol="0">
            <a:spAutoFit/>
          </a:bodyPr>
          <a:lstStyle/>
          <a:p>
            <a:fld id="{7ED91907-8E30-4A05-BDB4-5207EBC908B5}" type="slidenum">
              <a:rPr lang="zh-CN" altLang="en-US" smtClean="0"/>
              <a:pPr/>
              <a:t>‹#›</a:t>
            </a:fld>
            <a:endParaRPr lang="zh-CN" altLang="en-US" dirty="0"/>
          </a:p>
        </p:txBody>
      </p:sp>
    </p:spTree>
    <p:extLst>
      <p:ext uri="{BB962C8B-B14F-4D97-AF65-F5344CB8AC3E}">
        <p14:creationId xmlns:p14="http://schemas.microsoft.com/office/powerpoint/2010/main" val="12180892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国家自然科学基金委员会化学</a:t>
            </a:r>
            <a:r>
              <a:rPr lang="zh-CN" altLang="en-US" sz="4000" b="1">
                <a:solidFill>
                  <a:schemeClr val="bg1"/>
                </a:solidFill>
                <a:latin typeface="微软雅黑" panose="020B0503020204020204" pitchFamily="34" charset="-122"/>
                <a:ea typeface="微软雅黑" panose="020B0503020204020204" pitchFamily="34" charset="-122"/>
              </a:rPr>
              <a:t>科学部</a:t>
            </a:r>
            <a:endParaRPr lang="en-US" altLang="zh-CN" sz="4000" b="1" dirty="0">
              <a:solidFill>
                <a:schemeClr val="bg1"/>
              </a:solidFill>
              <a:latin typeface="微软雅黑" panose="020B0503020204020204" pitchFamily="34" charset="-122"/>
              <a:ea typeface="微软雅黑" panose="020B0503020204020204" pitchFamily="34" charset="-122"/>
            </a:endParaRPr>
          </a:p>
        </p:txBody>
      </p:sp>
      <p:sp>
        <p:nvSpPr>
          <p:cNvPr id="3" name="TextBox 3">
            <a:extLst>
              <a:ext uri="{FF2B5EF4-FFF2-40B4-BE49-F238E27FC236}">
                <a16:creationId xmlns:a16="http://schemas.microsoft.com/office/drawing/2014/main" id="{CC7D8CBE-B295-42EE-9A70-DBB57BF47029}"/>
              </a:ext>
            </a:extLst>
          </p:cNvPr>
          <p:cNvSpPr txBox="1"/>
          <p:nvPr/>
        </p:nvSpPr>
        <p:spPr>
          <a:xfrm>
            <a:off x="1259630" y="1762938"/>
            <a:ext cx="6624738" cy="4247317"/>
          </a:xfrm>
          <a:prstGeom prst="rect">
            <a:avLst/>
          </a:prstGeom>
          <a:noFill/>
        </p:spPr>
        <p:txBody>
          <a:bodyPr wrap="square" rtlCol="0">
            <a:spAutoFit/>
          </a:bodyPr>
          <a:lstStyle/>
          <a:p>
            <a:pPr algn="ctr">
              <a:lnSpc>
                <a:spcPct val="150000"/>
              </a:lnSpc>
            </a:pPr>
            <a:r>
              <a:rPr lang="zh-CN" altLang="en-US" sz="5400">
                <a:solidFill>
                  <a:srgbClr val="0000FF"/>
                </a:solidFill>
                <a:latin typeface="微软雅黑" panose="020B0503020204020204" pitchFamily="34" charset="-122"/>
                <a:ea typeface="微软雅黑" panose="020B0503020204020204" pitchFamily="34" charset="-122"/>
              </a:rPr>
              <a:t>化学科学部基金申请</a:t>
            </a:r>
            <a:endParaRPr lang="en-US" altLang="zh-CN" sz="5400">
              <a:solidFill>
                <a:srgbClr val="0000FF"/>
              </a:solidFill>
              <a:latin typeface="微软雅黑" panose="020B0503020204020204" pitchFamily="34" charset="-122"/>
              <a:ea typeface="微软雅黑" panose="020B0503020204020204" pitchFamily="34" charset="-122"/>
            </a:endParaRPr>
          </a:p>
          <a:p>
            <a:pPr algn="ctr">
              <a:lnSpc>
                <a:spcPct val="150000"/>
              </a:lnSpc>
            </a:pPr>
            <a:r>
              <a:rPr lang="zh-CN" altLang="en-US" sz="5400">
                <a:solidFill>
                  <a:srgbClr val="0000FF"/>
                </a:solidFill>
                <a:latin typeface="微软雅黑" panose="020B0503020204020204" pitchFamily="34" charset="-122"/>
                <a:ea typeface="微软雅黑" panose="020B0503020204020204" pitchFamily="34" charset="-122"/>
              </a:rPr>
              <a:t>新代码体系的编制</a:t>
            </a:r>
            <a:endParaRPr lang="en-US" altLang="zh-CN" sz="4400" dirty="0">
              <a:solidFill>
                <a:srgbClr val="0000FF"/>
              </a:solidFill>
              <a:latin typeface="微软雅黑" panose="020B0503020204020204" pitchFamily="34" charset="-122"/>
              <a:ea typeface="微软雅黑" panose="020B0503020204020204" pitchFamily="34" charset="-122"/>
            </a:endParaRPr>
          </a:p>
          <a:p>
            <a:pPr algn="ctr">
              <a:lnSpc>
                <a:spcPct val="150000"/>
              </a:lnSpc>
            </a:pPr>
            <a:endParaRPr lang="en-US" altLang="zh-CN" sz="3600" dirty="0">
              <a:latin typeface="微软雅黑" panose="020B0503020204020204" pitchFamily="34" charset="-122"/>
              <a:ea typeface="微软雅黑" panose="020B0503020204020204" pitchFamily="34" charset="-122"/>
            </a:endParaRPr>
          </a:p>
          <a:p>
            <a:pPr algn="ctr">
              <a:lnSpc>
                <a:spcPct val="150000"/>
              </a:lnSpc>
            </a:pPr>
            <a:r>
              <a:rPr lang="en-US" altLang="zh-CN" sz="3600">
                <a:latin typeface="微软雅黑" panose="020B0503020204020204" pitchFamily="34" charset="-122"/>
                <a:ea typeface="微软雅黑" panose="020B0503020204020204" pitchFamily="34" charset="-122"/>
              </a:rPr>
              <a:t>2017</a:t>
            </a:r>
            <a:r>
              <a:rPr lang="zh-CN" altLang="en-US" sz="3600">
                <a:latin typeface="微软雅黑" panose="020B0503020204020204" pitchFamily="34" charset="-122"/>
                <a:ea typeface="微软雅黑" panose="020B0503020204020204" pitchFamily="34" charset="-122"/>
              </a:rPr>
              <a:t>年</a:t>
            </a:r>
            <a:r>
              <a:rPr lang="en-US" altLang="zh-CN" sz="3600">
                <a:latin typeface="微软雅黑" panose="020B0503020204020204" pitchFamily="34" charset="-122"/>
                <a:ea typeface="微软雅黑" panose="020B0503020204020204" pitchFamily="34" charset="-122"/>
              </a:rPr>
              <a:t>12</a:t>
            </a:r>
            <a:r>
              <a:rPr lang="zh-CN" altLang="en-US" sz="3600">
                <a:latin typeface="微软雅黑" panose="020B0503020204020204" pitchFamily="34" charset="-122"/>
                <a:ea typeface="微软雅黑" panose="020B0503020204020204" pitchFamily="34" charset="-122"/>
              </a:rPr>
              <a:t>月</a:t>
            </a:r>
            <a:r>
              <a:rPr lang="en-US" altLang="zh-CN" sz="3600">
                <a:latin typeface="微软雅黑" panose="020B0503020204020204" pitchFamily="34" charset="-122"/>
                <a:ea typeface="微软雅黑" panose="020B0503020204020204" pitchFamily="34" charset="-122"/>
              </a:rPr>
              <a:t>01</a:t>
            </a:r>
            <a:r>
              <a:rPr lang="zh-CN" altLang="en-US" sz="3600">
                <a:latin typeface="微软雅黑" panose="020B0503020204020204" pitchFamily="34" charset="-122"/>
                <a:ea typeface="微软雅黑" panose="020B0503020204020204" pitchFamily="34" charset="-122"/>
              </a:rPr>
              <a:t>日，清华大学</a:t>
            </a:r>
            <a:endParaRPr lang="en-US" altLang="zh-CN" sz="360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96125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99592" y="1476648"/>
            <a:ext cx="7488832" cy="4616648"/>
          </a:xfrm>
          <a:prstGeom prst="rect">
            <a:avLst/>
          </a:prstGeom>
        </p:spPr>
        <p:txBody>
          <a:bodyPr wrap="square">
            <a:spAutoFit/>
          </a:bodyPr>
          <a:lstStyle/>
          <a:p>
            <a:pPr>
              <a:lnSpc>
                <a:spcPct val="150000"/>
              </a:lnSpc>
            </a:pP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）超分子合成（包括性质、功能、工程）；</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）分子构筑（合成、机理、性质）；</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）物理化学（分子、理论）；</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）配位化学（界面过程）；</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）材料化学；</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6</a:t>
            </a:r>
            <a:r>
              <a:rPr lang="zh-CN" altLang="en-US" sz="2800" dirty="0">
                <a:latin typeface="微软雅黑" panose="020B0503020204020204" pitchFamily="34" charset="-122"/>
                <a:ea typeface="微软雅黑" panose="020B0503020204020204" pitchFamily="34" charset="-122"/>
              </a:rPr>
              <a:t>）纳米材料与生命化学；</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7</a:t>
            </a:r>
            <a:r>
              <a:rPr lang="zh-CN" altLang="en-US" sz="2800" dirty="0">
                <a:latin typeface="微软雅黑" panose="020B0503020204020204" pitchFamily="34" charset="-122"/>
                <a:ea typeface="微软雅黑" panose="020B0503020204020204" pitchFamily="34" charset="-122"/>
              </a:rPr>
              <a:t>）生命功能分子与结构</a:t>
            </a:r>
          </a:p>
        </p:txBody>
      </p:sp>
      <p:sp>
        <p:nvSpPr>
          <p:cNvPr id="5" name="TextBox 3">
            <a:extLst>
              <a:ext uri="{FF2B5EF4-FFF2-40B4-BE49-F238E27FC236}">
                <a16:creationId xmlns:a16="http://schemas.microsoft.com/office/drawing/2014/main" id="{7420EDAE-C6D3-4BDA-B795-33AC6CFFDC57}"/>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(4.3) </a:t>
            </a:r>
            <a:r>
              <a:rPr lang="zh-CN" altLang="en-US" sz="4000" b="1">
                <a:solidFill>
                  <a:schemeClr val="bg1"/>
                </a:solidFill>
                <a:latin typeface="微软雅黑" panose="020B0503020204020204" pitchFamily="34" charset="-122"/>
                <a:ea typeface="微软雅黑" panose="020B0503020204020204" pitchFamily="34" charset="-122"/>
              </a:rPr>
              <a:t>法国国家科研中心化学部 </a:t>
            </a:r>
          </a:p>
        </p:txBody>
      </p:sp>
    </p:spTree>
    <p:extLst>
      <p:ext uri="{BB962C8B-B14F-4D97-AF65-F5344CB8AC3E}">
        <p14:creationId xmlns:p14="http://schemas.microsoft.com/office/powerpoint/2010/main" val="108134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496" y="2169248"/>
            <a:ext cx="4482752" cy="4413516"/>
          </a:xfrm>
          <a:prstGeom prst="rect">
            <a:avLst/>
          </a:prstGeom>
        </p:spPr>
        <p:txBody>
          <a:bodyPr wrap="square">
            <a:spAutoFit/>
          </a:bodyPr>
          <a:lstStyle/>
          <a:p>
            <a:pPr>
              <a:lnSpc>
                <a:spcPct val="130000"/>
              </a:lnSpc>
            </a:pP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）分析化学（</a:t>
            </a:r>
            <a:r>
              <a:rPr lang="en-US" altLang="zh-CN" dirty="0">
                <a:latin typeface="微软雅黑" panose="020B0503020204020204" pitchFamily="34" charset="-122"/>
                <a:ea typeface="微软雅黑" panose="020B0503020204020204" pitchFamily="34" charset="-122"/>
              </a:rPr>
              <a:t>Analytical Chemistry</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）生物分子化学（</a:t>
            </a:r>
            <a:r>
              <a:rPr lang="en-US" altLang="zh-CN" dirty="0" err="1">
                <a:latin typeface="微软雅黑" panose="020B0503020204020204" pitchFamily="34" charset="-122"/>
                <a:ea typeface="微软雅黑" panose="020B0503020204020204" pitchFamily="34" charset="-122"/>
              </a:rPr>
              <a:t>Biomolecular</a:t>
            </a:r>
            <a:r>
              <a:rPr lang="en-US" altLang="zh-CN" dirty="0">
                <a:latin typeface="微软雅黑" panose="020B0503020204020204" pitchFamily="34" charset="-122"/>
                <a:ea typeface="微软雅黑" panose="020B0503020204020204" pitchFamily="34" charset="-122"/>
              </a:rPr>
              <a:t> Chemistry</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）催化（</a:t>
            </a:r>
            <a:r>
              <a:rPr lang="en-US" altLang="zh-CN" dirty="0">
                <a:latin typeface="微软雅黑" panose="020B0503020204020204" pitchFamily="34" charset="-122"/>
                <a:ea typeface="微软雅黑" panose="020B0503020204020204" pitchFamily="34" charset="-122"/>
              </a:rPr>
              <a:t>Catalysis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p>
          <a:p>
            <a:pPr>
              <a:lnSpc>
                <a:spcPct val="130000"/>
              </a:lnSpc>
            </a:pPr>
            <a:r>
              <a:rPr lang="en-US" altLang="zh-CN" dirty="0">
                <a:latin typeface="微软雅黑" panose="020B0503020204020204" pitchFamily="34" charset="-122"/>
                <a:ea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rPr>
              <a:t>）材料化学与结构（</a:t>
            </a:r>
            <a:r>
              <a:rPr lang="en-US" altLang="zh-CN" dirty="0">
                <a:latin typeface="微软雅黑" panose="020B0503020204020204" pitchFamily="34" charset="-122"/>
                <a:ea typeface="微软雅黑" panose="020B0503020204020204" pitchFamily="34" charset="-122"/>
              </a:rPr>
              <a:t>Chemistry and Structure of Materials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p>
          <a:p>
            <a:pPr>
              <a:lnSpc>
                <a:spcPct val="130000"/>
              </a:lnSpc>
            </a:pPr>
            <a:r>
              <a:rPr lang="en-US" altLang="zh-CN" dirty="0">
                <a:latin typeface="微软雅黑" panose="020B0503020204020204" pitchFamily="34" charset="-122"/>
                <a:ea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rPr>
              <a:t>）配位化学与均相催化（</a:t>
            </a:r>
            <a:r>
              <a:rPr lang="en-US" altLang="zh-CN" dirty="0">
                <a:latin typeface="微软雅黑" panose="020B0503020204020204" pitchFamily="34" charset="-122"/>
                <a:ea typeface="微软雅黑" panose="020B0503020204020204" pitchFamily="34" charset="-122"/>
              </a:rPr>
              <a:t>Coordination Chemistry and Homogeneous Catalysis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6</a:t>
            </a:r>
            <a:r>
              <a:rPr lang="zh-CN" altLang="en-US" dirty="0">
                <a:latin typeface="微软雅黑" panose="020B0503020204020204" pitchFamily="34" charset="-122"/>
                <a:ea typeface="微软雅黑" panose="020B0503020204020204" pitchFamily="34" charset="-122"/>
              </a:rPr>
              <a:t>）设计与合成（</a:t>
            </a:r>
            <a:r>
              <a:rPr lang="en-US" altLang="zh-CN" dirty="0">
                <a:latin typeface="微软雅黑" panose="020B0503020204020204" pitchFamily="34" charset="-122"/>
                <a:ea typeface="微软雅黑" panose="020B0503020204020204" pitchFamily="34" charset="-122"/>
              </a:rPr>
              <a:t>Design and Synthesis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p>
          <a:p>
            <a:pPr>
              <a:lnSpc>
                <a:spcPct val="130000"/>
              </a:lnSpc>
            </a:pPr>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）磷脂与生物膜（</a:t>
            </a:r>
            <a:r>
              <a:rPr lang="en-US" altLang="zh-CN" dirty="0">
                <a:latin typeface="微软雅黑" panose="020B0503020204020204" pitchFamily="34" charset="-122"/>
                <a:ea typeface="微软雅黑" panose="020B0503020204020204" pitchFamily="34" charset="-122"/>
              </a:rPr>
              <a:t>Lipids and </a:t>
            </a:r>
            <a:r>
              <a:rPr lang="en-US" altLang="zh-CN" dirty="0" err="1">
                <a:latin typeface="微软雅黑" panose="020B0503020204020204" pitchFamily="34" charset="-122"/>
                <a:ea typeface="微软雅黑" panose="020B0503020204020204" pitchFamily="34" charset="-122"/>
              </a:rPr>
              <a:t>Biomembranes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p:txBody>
      </p:sp>
      <p:sp>
        <p:nvSpPr>
          <p:cNvPr id="2" name="矩形 1"/>
          <p:cNvSpPr/>
          <p:nvPr/>
        </p:nvSpPr>
        <p:spPr>
          <a:xfrm>
            <a:off x="89248" y="836712"/>
            <a:ext cx="8965504" cy="1221938"/>
          </a:xfrm>
          <a:prstGeom prst="rect">
            <a:avLst/>
          </a:prstGeom>
        </p:spPr>
        <p:txBody>
          <a:bodyPr wrap="square">
            <a:spAutoFit/>
          </a:bodyPr>
          <a:lstStyle/>
          <a:p>
            <a:pPr lvl="0">
              <a:lnSpc>
                <a:spcPct val="150000"/>
              </a:lnSpc>
            </a:pPr>
            <a:r>
              <a:rPr lang="en-US" altLang="zh-CN" sz="2600">
                <a:solidFill>
                  <a:srgbClr val="0000FF"/>
                </a:solidFill>
                <a:latin typeface="微软雅黑" panose="020B0503020204020204" pitchFamily="34" charset="-122"/>
                <a:ea typeface="微软雅黑" panose="020B0503020204020204" pitchFamily="34" charset="-122"/>
              </a:rPr>
              <a:t>i) </a:t>
            </a:r>
            <a:r>
              <a:rPr lang="zh-CN" altLang="en-US" sz="2600">
                <a:solidFill>
                  <a:srgbClr val="0000FF"/>
                </a:solidFill>
                <a:latin typeface="微软雅黑" panose="020B0503020204020204" pitchFamily="34" charset="-122"/>
                <a:ea typeface="微软雅黑" panose="020B0503020204020204" pitchFamily="34" charset="-122"/>
              </a:rPr>
              <a:t>生命化学（</a:t>
            </a:r>
            <a:r>
              <a:rPr lang="en-US" altLang="zh-CN" sz="2600">
                <a:solidFill>
                  <a:srgbClr val="0000FF"/>
                </a:solidFill>
                <a:latin typeface="微软雅黑" panose="020B0503020204020204" pitchFamily="34" charset="-122"/>
                <a:ea typeface="微软雅黑" panose="020B0503020204020204" pitchFamily="34" charset="-122"/>
              </a:rPr>
              <a:t>Chemistry of Life</a:t>
            </a:r>
            <a:r>
              <a:rPr lang="zh-CN" altLang="en-US" sz="2600">
                <a:solidFill>
                  <a:srgbClr val="0000FF"/>
                </a:solidFill>
                <a:latin typeface="微软雅黑" panose="020B0503020204020204" pitchFamily="34" charset="-122"/>
                <a:ea typeface="微软雅黑" panose="020B0503020204020204" pitchFamily="34" charset="-122"/>
              </a:rPr>
              <a:t>）</a:t>
            </a:r>
            <a:r>
              <a:rPr lang="en-US" altLang="zh-CN" sz="2600">
                <a:solidFill>
                  <a:srgbClr val="0000FF"/>
                </a:solidFill>
                <a:latin typeface="微软雅黑" panose="020B0503020204020204" pitchFamily="34" charset="-122"/>
                <a:ea typeface="微软雅黑" panose="020B0503020204020204" pitchFamily="34" charset="-122"/>
              </a:rPr>
              <a:t>; ii) </a:t>
            </a:r>
            <a:r>
              <a:rPr lang="zh-CN" altLang="en-US" sz="2600">
                <a:solidFill>
                  <a:srgbClr val="0000FF"/>
                </a:solidFill>
                <a:latin typeface="微软雅黑" panose="020B0503020204020204" pitchFamily="34" charset="-122"/>
                <a:ea typeface="微软雅黑" panose="020B0503020204020204" pitchFamily="34" charset="-122"/>
              </a:rPr>
              <a:t>材料化学（</a:t>
            </a:r>
            <a:r>
              <a:rPr lang="en-US" altLang="zh-CN" sz="2600">
                <a:solidFill>
                  <a:srgbClr val="0000FF"/>
                </a:solidFill>
                <a:latin typeface="微软雅黑" panose="020B0503020204020204" pitchFamily="34" charset="-122"/>
                <a:ea typeface="微软雅黑" panose="020B0503020204020204" pitchFamily="34" charset="-122"/>
              </a:rPr>
              <a:t>Chemistry of Materials</a:t>
            </a:r>
            <a:r>
              <a:rPr lang="zh-CN" altLang="en-US" sz="2600">
                <a:solidFill>
                  <a:srgbClr val="0000FF"/>
                </a:solidFill>
                <a:latin typeface="微软雅黑" panose="020B0503020204020204" pitchFamily="34" charset="-122"/>
                <a:ea typeface="微软雅黑" panose="020B0503020204020204" pitchFamily="34" charset="-122"/>
              </a:rPr>
              <a:t>）</a:t>
            </a:r>
            <a:r>
              <a:rPr lang="en-US" altLang="zh-CN" sz="2600">
                <a:solidFill>
                  <a:srgbClr val="0000FF"/>
                </a:solidFill>
                <a:latin typeface="微软雅黑" panose="020B0503020204020204" pitchFamily="34" charset="-122"/>
                <a:ea typeface="微软雅黑" panose="020B0503020204020204" pitchFamily="34" charset="-122"/>
              </a:rPr>
              <a:t>; iii) </a:t>
            </a:r>
            <a:r>
              <a:rPr lang="zh-CN" altLang="en-US" sz="2600">
                <a:solidFill>
                  <a:srgbClr val="0000FF"/>
                </a:solidFill>
                <a:latin typeface="微软雅黑" panose="020B0503020204020204" pitchFamily="34" charset="-122"/>
                <a:ea typeface="微软雅黑" panose="020B0503020204020204" pitchFamily="34" charset="-122"/>
              </a:rPr>
              <a:t>化学转化（</a:t>
            </a:r>
            <a:r>
              <a:rPr lang="en-US" altLang="zh-CN" sz="2600">
                <a:solidFill>
                  <a:srgbClr val="0000FF"/>
                </a:solidFill>
                <a:latin typeface="微软雅黑" panose="020B0503020204020204" pitchFamily="34" charset="-122"/>
                <a:ea typeface="微软雅黑" panose="020B0503020204020204" pitchFamily="34" charset="-122"/>
              </a:rPr>
              <a:t>Chemical Conversion</a:t>
            </a:r>
            <a:r>
              <a:rPr lang="zh-CN" altLang="en-US" sz="2600">
                <a:solidFill>
                  <a:srgbClr val="0000FF"/>
                </a:solidFill>
                <a:latin typeface="微软雅黑" panose="020B0503020204020204" pitchFamily="34" charset="-122"/>
                <a:ea typeface="微软雅黑" panose="020B0503020204020204" pitchFamily="34" charset="-122"/>
              </a:rPr>
              <a:t>）。</a:t>
            </a:r>
            <a:endParaRPr lang="en-US" altLang="zh-CN" sz="2600" dirty="0">
              <a:solidFill>
                <a:srgbClr val="0000FF"/>
              </a:solidFill>
              <a:latin typeface="微软雅黑" panose="020B0503020204020204" pitchFamily="34" charset="-122"/>
              <a:ea typeface="微软雅黑" panose="020B0503020204020204" pitchFamily="34" charset="-122"/>
            </a:endParaRPr>
          </a:p>
        </p:txBody>
      </p:sp>
      <p:sp>
        <p:nvSpPr>
          <p:cNvPr id="5" name="矩形 4"/>
          <p:cNvSpPr/>
          <p:nvPr/>
        </p:nvSpPr>
        <p:spPr>
          <a:xfrm>
            <a:off x="4572000" y="2169248"/>
            <a:ext cx="4482752" cy="4378443"/>
          </a:xfrm>
          <a:prstGeom prst="rect">
            <a:avLst/>
          </a:prstGeom>
        </p:spPr>
        <p:txBody>
          <a:bodyPr wrap="square">
            <a:spAutoFit/>
          </a:bodyPr>
          <a:lstStyle/>
          <a:p>
            <a:pPr>
              <a:lnSpc>
                <a:spcPct val="130000"/>
              </a:lnSpc>
            </a:pPr>
            <a:r>
              <a:rPr lang="en-US" altLang="zh-CN" dirty="0">
                <a:latin typeface="微软雅黑" panose="020B0503020204020204" pitchFamily="34" charset="-122"/>
                <a:ea typeface="微软雅黑" panose="020B0503020204020204" pitchFamily="34" charset="-122"/>
              </a:rPr>
              <a:t>8</a:t>
            </a:r>
            <a:r>
              <a:rPr lang="zh-CN" altLang="en-US" dirty="0">
                <a:latin typeface="微软雅黑" panose="020B0503020204020204" pitchFamily="34" charset="-122"/>
                <a:ea typeface="微软雅黑" panose="020B0503020204020204" pitchFamily="34" charset="-122"/>
              </a:rPr>
              <a:t>）软物质（</a:t>
            </a:r>
            <a:r>
              <a:rPr lang="en-US" altLang="zh-CN" dirty="0">
                <a:latin typeface="微软雅黑" panose="020B0503020204020204" pitchFamily="34" charset="-122"/>
                <a:ea typeface="微软雅黑" panose="020B0503020204020204" pitchFamily="34" charset="-122"/>
              </a:rPr>
              <a:t>Soft Matter</a:t>
            </a:r>
            <a:r>
              <a:rPr lang="zh-CN" altLang="en-US" dirty="0">
                <a:latin typeface="微软雅黑" panose="020B0503020204020204" pitchFamily="34" charset="-122"/>
                <a:ea typeface="微软雅黑" panose="020B0503020204020204" pitchFamily="34" charset="-122"/>
              </a:rPr>
              <a:t>），即液体与界面（</a:t>
            </a:r>
            <a:r>
              <a:rPr lang="en-US" altLang="zh-CN" dirty="0">
                <a:latin typeface="微软雅黑" panose="020B0503020204020204" pitchFamily="34" charset="-122"/>
                <a:ea typeface="微软雅黑" panose="020B0503020204020204" pitchFamily="34" charset="-122"/>
              </a:rPr>
              <a:t>Liquids and Interfaces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p>
          <a:p>
            <a:pPr>
              <a:lnSpc>
                <a:spcPct val="130000"/>
              </a:lnSpc>
            </a:pPr>
            <a:r>
              <a:rPr lang="en-US" altLang="zh-CN" dirty="0">
                <a:latin typeface="微软雅黑" panose="020B0503020204020204" pitchFamily="34" charset="-122"/>
                <a:ea typeface="微软雅黑" panose="020B0503020204020204" pitchFamily="34" charset="-122"/>
              </a:rPr>
              <a:t>9</a:t>
            </a:r>
            <a:r>
              <a:rPr lang="zh-CN" altLang="en-US" dirty="0">
                <a:latin typeface="微软雅黑" panose="020B0503020204020204" pitchFamily="34" charset="-122"/>
                <a:ea typeface="微软雅黑" panose="020B0503020204020204" pitchFamily="34" charset="-122"/>
              </a:rPr>
              <a:t>）大分子（</a:t>
            </a:r>
            <a:r>
              <a:rPr lang="en-US" altLang="zh-CN" dirty="0">
                <a:latin typeface="微软雅黑" panose="020B0503020204020204" pitchFamily="34" charset="-122"/>
                <a:ea typeface="微软雅黑" panose="020B0503020204020204" pitchFamily="34" charset="-122"/>
              </a:rPr>
              <a:t>Macromolecules</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）核酸研究（</a:t>
            </a:r>
            <a:r>
              <a:rPr lang="en-US" altLang="zh-CN" dirty="0">
                <a:latin typeface="微软雅黑" panose="020B0503020204020204" pitchFamily="34" charset="-122"/>
                <a:ea typeface="微软雅黑" panose="020B0503020204020204" pitchFamily="34" charset="-122"/>
              </a:rPr>
              <a:t>Nucleic Acids Research</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p>
          <a:p>
            <a:pPr>
              <a:lnSpc>
                <a:spcPct val="130000"/>
              </a:lnSpc>
            </a:pPr>
            <a:r>
              <a:rPr lang="en-US" altLang="zh-CN" dirty="0">
                <a:latin typeface="微软雅黑" panose="020B0503020204020204" pitchFamily="34" charset="-122"/>
                <a:ea typeface="微软雅黑" panose="020B0503020204020204" pitchFamily="34" charset="-122"/>
              </a:rPr>
              <a:t>11</a:t>
            </a:r>
            <a:r>
              <a:rPr lang="zh-CN" altLang="en-US" dirty="0">
                <a:latin typeface="微软雅黑" panose="020B0503020204020204" pitchFamily="34" charset="-122"/>
                <a:ea typeface="微软雅黑" panose="020B0503020204020204" pitchFamily="34" charset="-122"/>
              </a:rPr>
              <a:t>）药物化学（</a:t>
            </a:r>
            <a:r>
              <a:rPr lang="en-US" altLang="zh-CN" dirty="0" err="1">
                <a:latin typeface="微软雅黑" panose="020B0503020204020204" pitchFamily="34" charset="-122"/>
                <a:ea typeface="微软雅黑" panose="020B0503020204020204" pitchFamily="34" charset="-122"/>
              </a:rPr>
              <a:t>Pharmacochemistry</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rPr>
              <a:t>）过程技术（</a:t>
            </a:r>
            <a:r>
              <a:rPr lang="en-US" altLang="zh-CN" dirty="0">
                <a:latin typeface="微软雅黑" panose="020B0503020204020204" pitchFamily="34" charset="-122"/>
                <a:ea typeface="微软雅黑" panose="020B0503020204020204" pitchFamily="34" charset="-122"/>
              </a:rPr>
              <a:t>Process Technology</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13</a:t>
            </a:r>
            <a:r>
              <a:rPr lang="zh-CN" altLang="en-US" dirty="0">
                <a:latin typeface="微软雅黑" panose="020B0503020204020204" pitchFamily="34" charset="-122"/>
                <a:ea typeface="微软雅黑" panose="020B0503020204020204" pitchFamily="34" charset="-122"/>
              </a:rPr>
              <a:t>）蛋白质研究（</a:t>
            </a:r>
            <a:r>
              <a:rPr lang="en-US" altLang="zh-CN" dirty="0">
                <a:latin typeface="微软雅黑" panose="020B0503020204020204" pitchFamily="34" charset="-122"/>
                <a:ea typeface="微软雅黑" panose="020B0503020204020204" pitchFamily="34" charset="-122"/>
              </a:rPr>
              <a:t>Protein Research</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14</a:t>
            </a:r>
            <a:r>
              <a:rPr lang="zh-CN" altLang="en-US" dirty="0">
                <a:latin typeface="微软雅黑" panose="020B0503020204020204" pitchFamily="34" charset="-122"/>
                <a:ea typeface="微软雅黑" panose="020B0503020204020204" pitchFamily="34" charset="-122"/>
              </a:rPr>
              <a:t>）谱学与理论（</a:t>
            </a:r>
            <a:r>
              <a:rPr lang="en-US" altLang="zh-CN" dirty="0">
                <a:latin typeface="微软雅黑" panose="020B0503020204020204" pitchFamily="34" charset="-122"/>
                <a:ea typeface="微软雅黑" panose="020B0503020204020204" pitchFamily="34" charset="-122"/>
              </a:rPr>
              <a:t>Spectroscopy and Theory</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 </a:t>
            </a:r>
          </a:p>
          <a:p>
            <a:pPr>
              <a:lnSpc>
                <a:spcPct val="130000"/>
              </a:lnSpc>
            </a:pP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）结构与反应性（</a:t>
            </a:r>
            <a:r>
              <a:rPr lang="en-US" altLang="zh-CN" dirty="0">
                <a:latin typeface="微软雅黑" panose="020B0503020204020204" pitchFamily="34" charset="-122"/>
                <a:ea typeface="微软雅黑" panose="020B0503020204020204" pitchFamily="34" charset="-122"/>
              </a:rPr>
              <a:t>Structure and Reactivity</a:t>
            </a:r>
            <a:r>
              <a:rPr lang="zh-CN" altLang="en-US" dirty="0">
                <a:latin typeface="微软雅黑" panose="020B0503020204020204" pitchFamily="34" charset="-122"/>
                <a:ea typeface="微软雅黑" panose="020B0503020204020204" pitchFamily="34" charset="-122"/>
              </a:rPr>
              <a:t>）。</a:t>
            </a:r>
          </a:p>
        </p:txBody>
      </p:sp>
      <p:sp>
        <p:nvSpPr>
          <p:cNvPr id="6" name="TextBox 3">
            <a:extLst>
              <a:ext uri="{FF2B5EF4-FFF2-40B4-BE49-F238E27FC236}">
                <a16:creationId xmlns:a16="http://schemas.microsoft.com/office/drawing/2014/main" id="{B17C7C7C-307D-47FB-8517-15D55CDFEE61}"/>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(5) </a:t>
            </a:r>
            <a:r>
              <a:rPr lang="zh-CN" altLang="en-US" sz="4000" b="1">
                <a:solidFill>
                  <a:schemeClr val="bg1"/>
                </a:solidFill>
                <a:latin typeface="微软雅黑" panose="020B0503020204020204" pitchFamily="34" charset="-122"/>
                <a:ea typeface="微软雅黑" panose="020B0503020204020204" pitchFamily="34" charset="-122"/>
              </a:rPr>
              <a:t>荷兰科学研究组织资助方向</a:t>
            </a:r>
          </a:p>
        </p:txBody>
      </p:sp>
    </p:spTree>
    <p:extLst>
      <p:ext uri="{BB962C8B-B14F-4D97-AF65-F5344CB8AC3E}">
        <p14:creationId xmlns:p14="http://schemas.microsoft.com/office/powerpoint/2010/main" val="2279347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67544" y="1552758"/>
            <a:ext cx="8208912" cy="4616648"/>
          </a:xfrm>
          <a:prstGeom prst="rect">
            <a:avLst/>
          </a:prstGeom>
        </p:spPr>
        <p:txBody>
          <a:bodyPr wrap="square">
            <a:spAutoFit/>
          </a:bodyPr>
          <a:lstStyle/>
          <a:p>
            <a:pPr marL="457200" indent="-457200">
              <a:lnSpc>
                <a:spcPct val="150000"/>
              </a:lnSpc>
              <a:buAutoNum type="arabicPeriod"/>
            </a:pPr>
            <a:r>
              <a:rPr lang="zh-CN" altLang="en-US" sz="2800" dirty="0">
                <a:latin typeface="微软雅黑" panose="020B0503020204020204" pitchFamily="34" charset="-122"/>
                <a:ea typeface="微软雅黑" panose="020B0503020204020204" pitchFamily="34" charset="-122"/>
              </a:rPr>
              <a:t>基础化学：</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）物理化学，</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）有机化学，</a:t>
            </a: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）无机化学；</a:t>
            </a:r>
            <a:endParaRPr lang="en-US" altLang="zh-CN" sz="28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800" dirty="0">
                <a:latin typeface="微软雅黑" panose="020B0503020204020204" pitchFamily="34" charset="-122"/>
                <a:ea typeface="微软雅黑" panose="020B0503020204020204" pitchFamily="34" charset="-122"/>
              </a:rPr>
              <a:t>复合化学：</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）分析化学，</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）合成化学；</a:t>
            </a: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）高分子化学，</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）功能物质化学，</a:t>
            </a: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）环境相关化学，</a:t>
            </a:r>
            <a:r>
              <a:rPr lang="en-US" altLang="zh-CN" sz="2800" dirty="0">
                <a:latin typeface="微软雅黑" panose="020B0503020204020204" pitchFamily="34" charset="-122"/>
                <a:ea typeface="微软雅黑" panose="020B0503020204020204" pitchFamily="34" charset="-122"/>
              </a:rPr>
              <a:t>6</a:t>
            </a:r>
            <a:r>
              <a:rPr lang="zh-CN" altLang="en-US" sz="2800" dirty="0">
                <a:latin typeface="微软雅黑" panose="020B0503020204020204" pitchFamily="34" charset="-122"/>
                <a:ea typeface="微软雅黑" panose="020B0503020204020204" pitchFamily="34" charset="-122"/>
              </a:rPr>
              <a:t>）生物相关化学；</a:t>
            </a:r>
            <a:endParaRPr lang="en-US" altLang="zh-CN" sz="28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800" dirty="0">
                <a:latin typeface="微软雅黑" panose="020B0503020204020204" pitchFamily="34" charset="-122"/>
                <a:ea typeface="微软雅黑" panose="020B0503020204020204" pitchFamily="34" charset="-122"/>
              </a:rPr>
              <a:t>材料化学：</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）功能材料，</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）有机工业材料，</a:t>
            </a: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）无机工业材料，</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）高分子材料。</a:t>
            </a:r>
            <a:endParaRPr lang="en-US" altLang="zh-CN" sz="2800" dirty="0">
              <a:latin typeface="微软雅黑" panose="020B0503020204020204" pitchFamily="34" charset="-122"/>
              <a:ea typeface="微软雅黑" panose="020B0503020204020204" pitchFamily="34" charset="-122"/>
            </a:endParaRPr>
          </a:p>
        </p:txBody>
      </p:sp>
      <p:sp>
        <p:nvSpPr>
          <p:cNvPr id="5" name="TextBox 3">
            <a:extLst>
              <a:ext uri="{FF2B5EF4-FFF2-40B4-BE49-F238E27FC236}">
                <a16:creationId xmlns:a16="http://schemas.microsoft.com/office/drawing/2014/main" id="{64EC4717-56DE-4809-800E-70109BA3296E}"/>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(7) </a:t>
            </a:r>
            <a:r>
              <a:rPr lang="zh-CN" altLang="en-US" sz="4000" b="1">
                <a:solidFill>
                  <a:schemeClr val="bg1"/>
                </a:solidFill>
                <a:latin typeface="微软雅黑" panose="020B0503020204020204" pitchFamily="34" charset="-122"/>
                <a:ea typeface="微软雅黑" panose="020B0503020204020204" pitchFamily="34" charset="-122"/>
              </a:rPr>
              <a:t>日本学术振兴会资助方向</a:t>
            </a:r>
          </a:p>
        </p:txBody>
      </p:sp>
    </p:spTree>
    <p:extLst>
      <p:ext uri="{BB962C8B-B14F-4D97-AF65-F5344CB8AC3E}">
        <p14:creationId xmlns:p14="http://schemas.microsoft.com/office/powerpoint/2010/main" val="2881294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67544" y="2182212"/>
            <a:ext cx="8208912" cy="2677656"/>
          </a:xfrm>
          <a:prstGeom prst="rect">
            <a:avLst/>
          </a:prstGeom>
        </p:spPr>
        <p:txBody>
          <a:bodyPr wrap="square">
            <a:spAutoFit/>
          </a:bodyPr>
          <a:lstStyle/>
          <a:p>
            <a:pPr>
              <a:lnSpc>
                <a:spcPct val="200000"/>
              </a:lnSpc>
            </a:pPr>
            <a:r>
              <a:rPr lang="zh-CN" altLang="en-US" sz="2800" b="1" dirty="0">
                <a:latin typeface="微软雅黑" panose="020B0503020204020204" pitchFamily="34" charset="-122"/>
                <a:ea typeface="微软雅黑" panose="020B0503020204020204" pitchFamily="34" charset="-122"/>
              </a:rPr>
              <a:t>以下国家</a:t>
            </a:r>
            <a:r>
              <a:rPr lang="en-US" altLang="zh-CN" sz="2800" b="1" dirty="0">
                <a:latin typeface="微软雅黑" panose="020B0503020204020204" pitchFamily="34" charset="-122"/>
                <a:ea typeface="微软雅黑" panose="020B0503020204020204" pitchFamily="34" charset="-122"/>
              </a:rPr>
              <a:t>/</a:t>
            </a:r>
            <a:r>
              <a:rPr lang="zh-CN" altLang="en-US" sz="2800" b="1" dirty="0">
                <a:latin typeface="微软雅黑" panose="020B0503020204020204" pitchFamily="34" charset="-122"/>
                <a:ea typeface="微软雅黑" panose="020B0503020204020204" pitchFamily="34" charset="-122"/>
              </a:rPr>
              <a:t>地区没有详细情况或者没有细致分类：</a:t>
            </a:r>
            <a:endParaRPr lang="en-US" altLang="zh-CN" sz="2800" dirty="0">
              <a:latin typeface="微软雅黑" panose="020B0503020204020204" pitchFamily="34" charset="-122"/>
              <a:ea typeface="微软雅黑" panose="020B0503020204020204" pitchFamily="34" charset="-122"/>
            </a:endParaRPr>
          </a:p>
          <a:p>
            <a:pPr>
              <a:lnSpc>
                <a:spcPct val="200000"/>
              </a:lnSpc>
            </a:pPr>
            <a:r>
              <a:rPr lang="zh-CN" altLang="en-US" sz="2800" dirty="0">
                <a:latin typeface="微软雅黑" panose="020B0503020204020204" pitchFamily="34" charset="-122"/>
                <a:ea typeface="微软雅黑" panose="020B0503020204020204" pitchFamily="34" charset="-122"/>
              </a:rPr>
              <a:t>俄罗斯、加拿大、挪威、瑞典、丹麦、芬兰、新加坡、新西兰、南非、智利、巴西、台湾、香港</a:t>
            </a:r>
          </a:p>
        </p:txBody>
      </p:sp>
      <p:sp>
        <p:nvSpPr>
          <p:cNvPr id="5" name="TextBox 3">
            <a:extLst>
              <a:ext uri="{FF2B5EF4-FFF2-40B4-BE49-F238E27FC236}">
                <a16:creationId xmlns:a16="http://schemas.microsoft.com/office/drawing/2014/main" id="{16D20120-93B0-4AD0-A88F-35B7387007D5}"/>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(8) </a:t>
            </a:r>
            <a:r>
              <a:rPr lang="zh-CN" altLang="en-US" sz="4000" b="1">
                <a:solidFill>
                  <a:schemeClr val="bg1"/>
                </a:solidFill>
                <a:latin typeface="微软雅黑" panose="020B0503020204020204" pitchFamily="34" charset="-122"/>
                <a:ea typeface="微软雅黑" panose="020B0503020204020204" pitchFamily="34" charset="-122"/>
              </a:rPr>
              <a:t>其它国家和地区情况</a:t>
            </a:r>
          </a:p>
        </p:txBody>
      </p:sp>
    </p:spTree>
    <p:extLst>
      <p:ext uri="{BB962C8B-B14F-4D97-AF65-F5344CB8AC3E}">
        <p14:creationId xmlns:p14="http://schemas.microsoft.com/office/powerpoint/2010/main" val="2003251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1484784"/>
            <a:ext cx="7920880" cy="3970318"/>
          </a:xfrm>
          <a:prstGeom prst="rect">
            <a:avLst/>
          </a:prstGeom>
        </p:spPr>
        <p:txBody>
          <a:bodyPr wrap="square">
            <a:spAutoFit/>
          </a:bodyPr>
          <a:lstStyle/>
          <a:p>
            <a:pPr algn="ctr">
              <a:lnSpc>
                <a:spcPct val="150000"/>
              </a:lnSpc>
            </a:pPr>
            <a:r>
              <a:rPr lang="zh-CN" altLang="en-US" sz="4800" dirty="0">
                <a:solidFill>
                  <a:srgbClr val="C00000"/>
                </a:solidFill>
                <a:latin typeface="微软雅黑" panose="020B0503020204020204" pitchFamily="34" charset="-122"/>
                <a:ea typeface="微软雅黑" panose="020B0503020204020204" pitchFamily="34" charset="-122"/>
              </a:rPr>
              <a:t>调研结论</a:t>
            </a:r>
            <a:endParaRPr lang="en-US" altLang="zh-CN" sz="4800" dirty="0">
              <a:solidFill>
                <a:srgbClr val="C00000"/>
              </a:solidFill>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Ø"/>
            </a:pPr>
            <a:r>
              <a:rPr lang="zh-CN" altLang="en-US" sz="4000">
                <a:solidFill>
                  <a:srgbClr val="0000FF"/>
                </a:solidFill>
                <a:latin typeface="微软雅黑" panose="020B0503020204020204" pitchFamily="34" charset="-122"/>
                <a:ea typeface="微软雅黑" panose="020B0503020204020204" pitchFamily="34" charset="-122"/>
              </a:rPr>
              <a:t>按研究</a:t>
            </a:r>
            <a:r>
              <a:rPr lang="zh-CN" altLang="en-US" sz="4000" dirty="0">
                <a:solidFill>
                  <a:srgbClr val="0000FF"/>
                </a:solidFill>
                <a:latin typeface="微软雅黑" panose="020B0503020204020204" pitchFamily="34" charset="-122"/>
                <a:ea typeface="微软雅黑" panose="020B0503020204020204" pitchFamily="34" charset="-122"/>
              </a:rPr>
              <a:t>方向的分类资助乃大多数国家和</a:t>
            </a:r>
            <a:r>
              <a:rPr lang="zh-CN" altLang="en-US" sz="4000">
                <a:solidFill>
                  <a:srgbClr val="0000FF"/>
                </a:solidFill>
                <a:latin typeface="微软雅黑" panose="020B0503020204020204" pitchFamily="34" charset="-122"/>
                <a:ea typeface="微软雅黑" panose="020B0503020204020204" pitchFamily="34" charset="-122"/>
              </a:rPr>
              <a:t>地区的基金管理趋势</a:t>
            </a:r>
            <a:endParaRPr lang="en-US" altLang="zh-CN" sz="4000">
              <a:solidFill>
                <a:srgbClr val="0000FF"/>
              </a:solidFill>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Ø"/>
            </a:pPr>
            <a:r>
              <a:rPr lang="zh-CN" altLang="en-US" sz="4000">
                <a:solidFill>
                  <a:srgbClr val="0000FF"/>
                </a:solidFill>
                <a:latin typeface="微软雅黑" panose="020B0503020204020204" pitchFamily="34" charset="-122"/>
                <a:ea typeface="微软雅黑" panose="020B0503020204020204" pitchFamily="34" charset="-122"/>
              </a:rPr>
              <a:t>科研基金不等同于学科建设</a:t>
            </a:r>
            <a:endParaRPr lang="zh-CN" altLang="en-US" sz="4000" dirty="0">
              <a:solidFill>
                <a:srgbClr val="0000FF"/>
              </a:solidFill>
              <a:latin typeface="微软雅黑" panose="020B0503020204020204" pitchFamily="34" charset="-122"/>
              <a:ea typeface="微软雅黑" panose="020B0503020204020204" pitchFamily="34" charset="-122"/>
            </a:endParaRPr>
          </a:p>
        </p:txBody>
      </p:sp>
      <p:sp>
        <p:nvSpPr>
          <p:cNvPr id="5" name="TextBox 3">
            <a:extLst>
              <a:ext uri="{FF2B5EF4-FFF2-40B4-BE49-F238E27FC236}">
                <a16:creationId xmlns:a16="http://schemas.microsoft.com/office/drawing/2014/main" id="{BFEF154B-31A4-4401-9E3B-7CC791DB5B4C}"/>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国际机构的化学学科基金资助趋势</a:t>
            </a:r>
          </a:p>
        </p:txBody>
      </p:sp>
    </p:spTree>
    <p:extLst>
      <p:ext uri="{BB962C8B-B14F-4D97-AF65-F5344CB8AC3E}">
        <p14:creationId xmlns:p14="http://schemas.microsoft.com/office/powerpoint/2010/main" val="3216947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17181" y="3013502"/>
            <a:ext cx="7109640" cy="923330"/>
          </a:xfrm>
          <a:prstGeom prst="rect">
            <a:avLst/>
          </a:prstGeom>
        </p:spPr>
        <p:txBody>
          <a:bodyPr wrap="none">
            <a:spAutoFit/>
          </a:bodyPr>
          <a:lstStyle/>
          <a:p>
            <a:pPr algn="ctr"/>
            <a:r>
              <a:rPr lang="zh-CN" altLang="en-US" sz="5400">
                <a:solidFill>
                  <a:srgbClr val="0000FF"/>
                </a:solidFill>
                <a:latin typeface="微软雅黑" panose="020B0503020204020204" pitchFamily="34" charset="-122"/>
                <a:ea typeface="微软雅黑" panose="020B0503020204020204" pitchFamily="34" charset="-122"/>
              </a:rPr>
              <a:t>学科</a:t>
            </a:r>
            <a:r>
              <a:rPr lang="zh-CN" altLang="en-US" sz="5400" dirty="0">
                <a:solidFill>
                  <a:srgbClr val="0000FF"/>
                </a:solidFill>
                <a:latin typeface="微软雅黑" panose="020B0503020204020204" pitchFamily="34" charset="-122"/>
                <a:ea typeface="微软雅黑" panose="020B0503020204020204" pitchFamily="34" charset="-122"/>
              </a:rPr>
              <a:t>资助</a:t>
            </a:r>
            <a:r>
              <a:rPr lang="zh-CN" altLang="en-US" sz="5400">
                <a:solidFill>
                  <a:srgbClr val="0000FF"/>
                </a:solidFill>
                <a:latin typeface="微软雅黑" panose="020B0503020204020204" pitchFamily="34" charset="-122"/>
                <a:ea typeface="微软雅黑" panose="020B0503020204020204" pitchFamily="34" charset="-122"/>
              </a:rPr>
              <a:t>代码系统编制</a:t>
            </a:r>
            <a:endParaRPr lang="zh-CN" altLang="en-US" sz="54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10362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989663"/>
            <a:ext cx="8496944" cy="5607689"/>
          </a:xfrm>
          <a:prstGeom prst="rect">
            <a:avLst/>
          </a:prstGeom>
        </p:spPr>
        <p:txBody>
          <a:bodyPr wrap="square">
            <a:spAutoFit/>
          </a:bodyPr>
          <a:lstStyle/>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指导原则</a:t>
            </a:r>
            <a:r>
              <a:rPr lang="zh-CN" altLang="en-US" sz="3200">
                <a:solidFill>
                  <a:srgbClr val="0000FF"/>
                </a:solidFill>
                <a:latin typeface="微软雅黑" panose="020B0503020204020204" pitchFamily="34" charset="-122"/>
                <a:ea typeface="微软雅黑" panose="020B0503020204020204" pitchFamily="34" charset="-122"/>
              </a:rPr>
              <a:t>：基金委化学</a:t>
            </a:r>
            <a:r>
              <a:rPr lang="zh-CN" altLang="en-US" sz="3200" dirty="0">
                <a:solidFill>
                  <a:srgbClr val="0000FF"/>
                </a:solidFill>
                <a:latin typeface="微软雅黑" panose="020B0503020204020204" pitchFamily="34" charset="-122"/>
                <a:ea typeface="微软雅黑" panose="020B0503020204020204" pitchFamily="34" charset="-122"/>
              </a:rPr>
              <a:t>学科“十三五”规划</a:t>
            </a:r>
          </a:p>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理性分析</a:t>
            </a:r>
            <a:r>
              <a:rPr lang="zh-CN" altLang="en-US" sz="3200">
                <a:solidFill>
                  <a:srgbClr val="0000FF"/>
                </a:solidFill>
                <a:latin typeface="微软雅黑" panose="020B0503020204020204" pitchFamily="34" charset="-122"/>
                <a:ea typeface="微软雅黑" panose="020B0503020204020204" pitchFamily="34" charset="-122"/>
              </a:rPr>
              <a:t>：原代码系统的利弊权衡</a:t>
            </a:r>
            <a:endParaRPr lang="en-US" altLang="zh-CN" sz="3200" dirty="0">
              <a:solidFill>
                <a:srgbClr val="0000FF"/>
              </a:solidFill>
              <a:latin typeface="微软雅黑" panose="020B0503020204020204" pitchFamily="34" charset="-122"/>
              <a:ea typeface="微软雅黑" panose="020B0503020204020204" pitchFamily="34" charset="-122"/>
            </a:endParaRPr>
          </a:p>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传承创新</a:t>
            </a:r>
            <a:r>
              <a:rPr lang="zh-CN" altLang="en-US" sz="3200">
                <a:solidFill>
                  <a:srgbClr val="0000FF"/>
                </a:solidFill>
                <a:latin typeface="微软雅黑" panose="020B0503020204020204" pitchFamily="34" charset="-122"/>
                <a:ea typeface="微软雅黑" panose="020B0503020204020204" pitchFamily="34" charset="-122"/>
              </a:rPr>
              <a:t>：兼顾</a:t>
            </a:r>
            <a:r>
              <a:rPr lang="zh-CN" altLang="en-US" sz="3200" dirty="0">
                <a:solidFill>
                  <a:srgbClr val="0000FF"/>
                </a:solidFill>
                <a:latin typeface="微软雅黑" panose="020B0503020204020204" pitchFamily="34" charset="-122"/>
                <a:ea typeface="微软雅黑" panose="020B0503020204020204" pitchFamily="34" charset="-122"/>
              </a:rPr>
              <a:t>我国国情和国际发展趋势</a:t>
            </a:r>
            <a:endParaRPr lang="en-US" altLang="zh-CN" sz="3200" dirty="0">
              <a:solidFill>
                <a:srgbClr val="0000FF"/>
              </a:solidFill>
              <a:latin typeface="微软雅黑" panose="020B0503020204020204" pitchFamily="34" charset="-122"/>
              <a:ea typeface="微软雅黑" panose="020B0503020204020204" pitchFamily="34" charset="-122"/>
            </a:endParaRPr>
          </a:p>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包  容  性</a:t>
            </a:r>
            <a:r>
              <a:rPr lang="zh-CN" altLang="en-US" sz="3200">
                <a:solidFill>
                  <a:srgbClr val="0000FF"/>
                </a:solidFill>
                <a:latin typeface="微软雅黑" panose="020B0503020204020204" pitchFamily="34" charset="-122"/>
                <a:ea typeface="微软雅黑" panose="020B0503020204020204" pitchFamily="34" charset="-122"/>
              </a:rPr>
              <a:t>：涵盖</a:t>
            </a:r>
            <a:r>
              <a:rPr lang="zh-CN" altLang="en-US" sz="3200" dirty="0">
                <a:solidFill>
                  <a:srgbClr val="0000FF"/>
                </a:solidFill>
                <a:latin typeface="微软雅黑" panose="020B0503020204020204" pitchFamily="34" charset="-122"/>
                <a:ea typeface="微软雅黑" panose="020B0503020204020204" pitchFamily="34" charset="-122"/>
              </a:rPr>
              <a:t>学科全部研究领域和方向</a:t>
            </a:r>
            <a:endParaRPr lang="en-US" altLang="zh-CN" sz="3200" dirty="0">
              <a:solidFill>
                <a:srgbClr val="0000FF"/>
              </a:solidFill>
              <a:latin typeface="微软雅黑" panose="020B0503020204020204" pitchFamily="34" charset="-122"/>
              <a:ea typeface="微软雅黑" panose="020B0503020204020204" pitchFamily="34" charset="-122"/>
            </a:endParaRPr>
          </a:p>
          <a:p>
            <a:pPr algn="just">
              <a:lnSpc>
                <a:spcPct val="140000"/>
              </a:lnSpc>
            </a:pPr>
            <a:r>
              <a:rPr lang="zh-CN" altLang="en-US" sz="3200" b="1">
                <a:solidFill>
                  <a:srgbClr val="C00000"/>
                </a:solidFill>
                <a:latin typeface="Arial" panose="020B0604020202020204" pitchFamily="34" charset="0"/>
                <a:ea typeface="微软雅黑" panose="020B0503020204020204" pitchFamily="34" charset="-122"/>
                <a:cs typeface="Arial" panose="020B0604020202020204" pitchFamily="34" charset="0"/>
              </a:rPr>
              <a:t>开  放  性</a:t>
            </a:r>
            <a:r>
              <a:rPr lang="zh-CN" altLang="en-US" sz="3200">
                <a:solidFill>
                  <a:srgbClr val="0000FF"/>
                </a:solidFill>
                <a:latin typeface="Arial" panose="020B0604020202020204" pitchFamily="34" charset="0"/>
                <a:ea typeface="微软雅黑" panose="020B0503020204020204" pitchFamily="34" charset="-122"/>
                <a:cs typeface="Arial" panose="020B0604020202020204" pitchFamily="34" charset="0"/>
              </a:rPr>
              <a:t>：宜</a:t>
            </a:r>
            <a:r>
              <a:rPr lang="zh-CN" altLang="en-US" sz="3200" dirty="0">
                <a:solidFill>
                  <a:srgbClr val="0000FF"/>
                </a:solidFill>
                <a:latin typeface="Arial" panose="020B0604020202020204" pitchFamily="34" charset="0"/>
                <a:ea typeface="微软雅黑" panose="020B0503020204020204" pitchFamily="34" charset="-122"/>
                <a:cs typeface="Arial" panose="020B0604020202020204" pitchFamily="34" charset="0"/>
              </a:rPr>
              <a:t>宽不宜窄</a:t>
            </a:r>
            <a:endParaRPr lang="en-US" altLang="zh-CN" sz="3200" dirty="0">
              <a:solidFill>
                <a:srgbClr val="0000FF"/>
              </a:solidFill>
              <a:latin typeface="Arial" panose="020B0604020202020204" pitchFamily="34" charset="0"/>
              <a:ea typeface="微软雅黑" panose="020B0503020204020204" pitchFamily="34" charset="-122"/>
              <a:cs typeface="Arial" panose="020B0604020202020204" pitchFamily="34" charset="0"/>
            </a:endParaRPr>
          </a:p>
          <a:p>
            <a:pPr algn="just">
              <a:lnSpc>
                <a:spcPct val="140000"/>
              </a:lnSpc>
            </a:pPr>
            <a:r>
              <a:rPr lang="zh-CN" altLang="en-US" sz="3200" b="1">
                <a:solidFill>
                  <a:srgbClr val="C00000"/>
                </a:solidFill>
                <a:latin typeface="Arial" panose="020B0604020202020204" pitchFamily="34" charset="0"/>
                <a:ea typeface="微软雅黑" panose="020B0503020204020204" pitchFamily="34" charset="-122"/>
                <a:cs typeface="Arial" panose="020B0604020202020204" pitchFamily="34" charset="0"/>
              </a:rPr>
              <a:t>科  学  性</a:t>
            </a:r>
            <a:r>
              <a:rPr lang="zh-CN" altLang="en-US" sz="3200">
                <a:solidFill>
                  <a:srgbClr val="0000FF"/>
                </a:solidFill>
                <a:latin typeface="Arial" panose="020B0604020202020204" pitchFamily="34" charset="0"/>
                <a:ea typeface="微软雅黑" panose="020B0503020204020204" pitchFamily="34" charset="-122"/>
                <a:cs typeface="Arial" panose="020B0604020202020204" pitchFamily="34" charset="0"/>
              </a:rPr>
              <a:t>：依照学科特点，分类</a:t>
            </a:r>
            <a:r>
              <a:rPr lang="zh-CN" altLang="en-US" sz="3200" dirty="0">
                <a:solidFill>
                  <a:srgbClr val="0000FF"/>
                </a:solidFill>
                <a:latin typeface="Arial" panose="020B0604020202020204" pitchFamily="34" charset="0"/>
                <a:ea typeface="微软雅黑" panose="020B0503020204020204" pitchFamily="34" charset="-122"/>
                <a:cs typeface="Arial" panose="020B0604020202020204" pitchFamily="34" charset="0"/>
              </a:rPr>
              <a:t>简洁明了</a:t>
            </a:r>
            <a:endParaRPr lang="en-US" altLang="zh-CN" sz="3200" dirty="0">
              <a:solidFill>
                <a:srgbClr val="0000FF"/>
              </a:solidFill>
              <a:latin typeface="Arial" panose="020B0604020202020204" pitchFamily="34" charset="0"/>
              <a:ea typeface="微软雅黑" panose="020B0503020204020204" pitchFamily="34" charset="-122"/>
              <a:cs typeface="Arial" panose="020B0604020202020204" pitchFamily="34" charset="0"/>
            </a:endParaRPr>
          </a:p>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国  际  化</a:t>
            </a:r>
            <a:r>
              <a:rPr lang="zh-CN" altLang="en-US" sz="3200">
                <a:solidFill>
                  <a:srgbClr val="0000FF"/>
                </a:solidFill>
                <a:latin typeface="微软雅黑" panose="020B0503020204020204" pitchFamily="34" charset="-122"/>
                <a:ea typeface="微软雅黑" panose="020B0503020204020204" pitchFamily="34" charset="-122"/>
              </a:rPr>
              <a:t>：符合国际学术表达</a:t>
            </a:r>
            <a:r>
              <a:rPr lang="zh-CN" altLang="en-US" sz="3200" dirty="0">
                <a:solidFill>
                  <a:srgbClr val="0000FF"/>
                </a:solidFill>
                <a:latin typeface="微软雅黑" panose="020B0503020204020204" pitchFamily="34" charset="-122"/>
                <a:ea typeface="微软雅黑" panose="020B0503020204020204" pitchFamily="34" charset="-122"/>
              </a:rPr>
              <a:t>惯例</a:t>
            </a:r>
            <a:endParaRPr lang="en-US" altLang="zh-CN" sz="3200" dirty="0">
              <a:solidFill>
                <a:srgbClr val="0000FF"/>
              </a:solidFill>
              <a:latin typeface="微软雅黑" panose="020B0503020204020204" pitchFamily="34" charset="-122"/>
              <a:ea typeface="微软雅黑" panose="020B0503020204020204" pitchFamily="34" charset="-122"/>
            </a:endParaRPr>
          </a:p>
          <a:p>
            <a:pPr algn="just">
              <a:lnSpc>
                <a:spcPct val="140000"/>
              </a:lnSpc>
            </a:pPr>
            <a:r>
              <a:rPr lang="zh-CN" altLang="en-US" sz="3200" b="1">
                <a:solidFill>
                  <a:srgbClr val="C00000"/>
                </a:solidFill>
                <a:latin typeface="微软雅黑" panose="020B0503020204020204" pitchFamily="34" charset="-122"/>
                <a:ea typeface="微软雅黑" panose="020B0503020204020204" pitchFamily="34" charset="-122"/>
              </a:rPr>
              <a:t>未来发展</a:t>
            </a:r>
            <a:r>
              <a:rPr lang="zh-CN" altLang="en-US" sz="3200">
                <a:solidFill>
                  <a:srgbClr val="0000FF"/>
                </a:solidFill>
                <a:latin typeface="微软雅黑" panose="020B0503020204020204" pitchFamily="34" charset="-122"/>
                <a:ea typeface="微软雅黑" panose="020B0503020204020204" pitchFamily="34" charset="-122"/>
              </a:rPr>
              <a:t>：为学科的新生长点预留空间</a:t>
            </a:r>
            <a:endParaRPr lang="zh-CN" altLang="en-US" sz="3200" dirty="0">
              <a:solidFill>
                <a:srgbClr val="0000FF"/>
              </a:solidFill>
              <a:latin typeface="微软雅黑" panose="020B0503020204020204" pitchFamily="34" charset="-122"/>
              <a:ea typeface="微软雅黑" panose="020B0503020204020204" pitchFamily="34" charset="-122"/>
            </a:endParaRPr>
          </a:p>
        </p:txBody>
      </p:sp>
      <p:sp>
        <p:nvSpPr>
          <p:cNvPr id="5" name="TextBox 3">
            <a:extLst>
              <a:ext uri="{FF2B5EF4-FFF2-40B4-BE49-F238E27FC236}">
                <a16:creationId xmlns:a16="http://schemas.microsoft.com/office/drawing/2014/main" id="{959D4FB0-E893-42F6-884C-0C1719CC26E1}"/>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学科资助新代码的制订原则</a:t>
            </a:r>
          </a:p>
        </p:txBody>
      </p:sp>
    </p:spTree>
    <p:extLst>
      <p:ext uri="{BB962C8B-B14F-4D97-AF65-F5344CB8AC3E}">
        <p14:creationId xmlns:p14="http://schemas.microsoft.com/office/powerpoint/2010/main" val="2134720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739725"/>
            <a:ext cx="5544616" cy="6001643"/>
          </a:xfrm>
          <a:prstGeom prst="rect">
            <a:avLst/>
          </a:prstGeom>
        </p:spPr>
        <p:txBody>
          <a:bodyPr wrap="square">
            <a:spAutoFit/>
          </a:bodyPr>
          <a:lstStyle/>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B01 </a:t>
            </a:r>
            <a:r>
              <a:rPr lang="zh-CN" altLang="en-US" sz="3200">
                <a:solidFill>
                  <a:srgbClr val="0000FF"/>
                </a:solidFill>
                <a:latin typeface="微软雅黑" panose="020B0503020204020204" pitchFamily="34" charset="-122"/>
                <a:ea typeface="微软雅黑" panose="020B0503020204020204" pitchFamily="34" charset="-122"/>
              </a:rPr>
              <a:t>合成</a:t>
            </a:r>
            <a:r>
              <a:rPr lang="zh-CN" altLang="en-US" sz="3200" dirty="0">
                <a:solidFill>
                  <a:srgbClr val="0000FF"/>
                </a:solidFill>
                <a:latin typeface="微软雅黑" panose="020B0503020204020204" pitchFamily="34" charset="-122"/>
                <a:ea typeface="微软雅黑" panose="020B0503020204020204" pitchFamily="34" charset="-122"/>
              </a:rPr>
              <a:t>化学</a:t>
            </a:r>
            <a:endParaRPr lang="en-US" altLang="zh-CN" sz="3200" dirty="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B02 </a:t>
            </a:r>
            <a:r>
              <a:rPr lang="zh-CN" altLang="en-US" sz="3200">
                <a:solidFill>
                  <a:srgbClr val="0000FF"/>
                </a:solidFill>
                <a:latin typeface="微软雅黑" panose="020B0503020204020204" pitchFamily="34" charset="-122"/>
                <a:ea typeface="微软雅黑" panose="020B0503020204020204" pitchFamily="34" charset="-122"/>
              </a:rPr>
              <a:t>催化</a:t>
            </a:r>
            <a:r>
              <a:rPr lang="zh-CN" altLang="en-US" sz="3200" dirty="0">
                <a:solidFill>
                  <a:srgbClr val="0000FF"/>
                </a:solidFill>
                <a:latin typeface="微软雅黑" panose="020B0503020204020204" pitchFamily="34" charset="-122"/>
                <a:ea typeface="微软雅黑" panose="020B0503020204020204" pitchFamily="34" charset="-122"/>
              </a:rPr>
              <a:t>与表界面化学</a:t>
            </a:r>
          </a:p>
          <a:p>
            <a:pPr lvl="0">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B03 </a:t>
            </a:r>
            <a:r>
              <a:rPr lang="zh-CN" altLang="en-US" sz="3200">
                <a:solidFill>
                  <a:srgbClr val="0000FF"/>
                </a:solidFill>
                <a:latin typeface="微软雅黑" panose="020B0503020204020204" pitchFamily="34" charset="-122"/>
                <a:ea typeface="微软雅黑" panose="020B0503020204020204" pitchFamily="34" charset="-122"/>
              </a:rPr>
              <a:t>化学</a:t>
            </a:r>
            <a:r>
              <a:rPr lang="zh-CN" altLang="en-US" sz="3200" dirty="0">
                <a:solidFill>
                  <a:srgbClr val="0000FF"/>
                </a:solidFill>
                <a:latin typeface="微软雅黑" panose="020B0503020204020204" pitchFamily="34" charset="-122"/>
                <a:ea typeface="微软雅黑" panose="020B0503020204020204" pitchFamily="34" charset="-122"/>
              </a:rPr>
              <a:t>理论与机制</a:t>
            </a:r>
            <a:endParaRPr lang="en-US" altLang="zh-CN" sz="3200" dirty="0">
              <a:solidFill>
                <a:srgbClr val="0000FF"/>
              </a:solidFill>
              <a:latin typeface="微软雅黑" panose="020B0503020204020204" pitchFamily="34" charset="-122"/>
              <a:ea typeface="微软雅黑" panose="020B0503020204020204" pitchFamily="34" charset="-122"/>
            </a:endParaRPr>
          </a:p>
          <a:p>
            <a:pPr lvl="0">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B04 </a:t>
            </a:r>
            <a:r>
              <a:rPr lang="zh-CN" altLang="en-US" sz="3200">
                <a:solidFill>
                  <a:srgbClr val="0000FF"/>
                </a:solidFill>
                <a:latin typeface="微软雅黑" panose="020B0503020204020204" pitchFamily="34" charset="-122"/>
                <a:ea typeface="微软雅黑" panose="020B0503020204020204" pitchFamily="34" charset="-122"/>
              </a:rPr>
              <a:t>化学测量学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B05 </a:t>
            </a:r>
            <a:r>
              <a:rPr lang="zh-CN" altLang="en-US" sz="3200">
                <a:solidFill>
                  <a:srgbClr val="0000FF"/>
                </a:solidFill>
                <a:latin typeface="微软雅黑" panose="020B0503020204020204" pitchFamily="34" charset="-122"/>
                <a:ea typeface="微软雅黑" panose="020B0503020204020204" pitchFamily="34" charset="-122"/>
              </a:rPr>
              <a:t>材料化学与能源化学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B06 </a:t>
            </a:r>
            <a:r>
              <a:rPr lang="zh-CN" altLang="en-US" sz="3200">
                <a:solidFill>
                  <a:srgbClr val="0000FF"/>
                </a:solidFill>
                <a:latin typeface="微软雅黑" panose="020B0503020204020204" pitchFamily="34" charset="-122"/>
                <a:ea typeface="微软雅黑" panose="020B0503020204020204" pitchFamily="34" charset="-122"/>
              </a:rPr>
              <a:t>环境化学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B07 </a:t>
            </a:r>
            <a:r>
              <a:rPr lang="zh-CN" altLang="en-US" sz="3200">
                <a:solidFill>
                  <a:srgbClr val="0000FF"/>
                </a:solidFill>
                <a:latin typeface="微软雅黑" panose="020B0503020204020204" pitchFamily="34" charset="-122"/>
                <a:ea typeface="微软雅黑" panose="020B0503020204020204" pitchFamily="34" charset="-122"/>
              </a:rPr>
              <a:t>化学生物学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B08 </a:t>
            </a:r>
            <a:r>
              <a:rPr lang="zh-CN" altLang="en-US" sz="3200">
                <a:solidFill>
                  <a:srgbClr val="0000FF"/>
                </a:solidFill>
                <a:latin typeface="微软雅黑" panose="020B0503020204020204" pitchFamily="34" charset="-122"/>
                <a:ea typeface="微软雅黑" panose="020B0503020204020204" pitchFamily="34" charset="-122"/>
              </a:rPr>
              <a:t>化学工程与工业化学</a:t>
            </a:r>
            <a:endParaRPr lang="zh-CN" altLang="en-US" sz="3200" dirty="0">
              <a:solidFill>
                <a:srgbClr val="0000FF"/>
              </a:solidFill>
              <a:latin typeface="微软雅黑" panose="020B0503020204020204" pitchFamily="34" charset="-122"/>
              <a:ea typeface="微软雅黑" panose="020B0503020204020204" pitchFamily="34" charset="-122"/>
            </a:endParaRPr>
          </a:p>
        </p:txBody>
      </p:sp>
      <p:sp>
        <p:nvSpPr>
          <p:cNvPr id="6" name="TextBox 3">
            <a:extLst>
              <a:ext uri="{FF2B5EF4-FFF2-40B4-BE49-F238E27FC236}">
                <a16:creationId xmlns:a16="http://schemas.microsoft.com/office/drawing/2014/main" id="{F0A18758-9D5A-4E9C-A540-8A9B15F8153A}"/>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大类划分的学科思考</a:t>
            </a:r>
          </a:p>
        </p:txBody>
      </p:sp>
      <p:grpSp>
        <p:nvGrpSpPr>
          <p:cNvPr id="8" name="组合 7">
            <a:extLst>
              <a:ext uri="{FF2B5EF4-FFF2-40B4-BE49-F238E27FC236}">
                <a16:creationId xmlns:a16="http://schemas.microsoft.com/office/drawing/2014/main" id="{E1B2618F-E1DF-423E-9956-393A9ED10F7F}"/>
              </a:ext>
            </a:extLst>
          </p:cNvPr>
          <p:cNvGrpSpPr/>
          <p:nvPr/>
        </p:nvGrpSpPr>
        <p:grpSpPr>
          <a:xfrm>
            <a:off x="5868144" y="1916832"/>
            <a:ext cx="2376263" cy="1440160"/>
            <a:chOff x="5940152" y="3068960"/>
            <a:chExt cx="2376263" cy="1440160"/>
          </a:xfrm>
        </p:grpSpPr>
        <p:sp>
          <p:nvSpPr>
            <p:cNvPr id="9" name="矩形 8">
              <a:extLst>
                <a:ext uri="{FF2B5EF4-FFF2-40B4-BE49-F238E27FC236}">
                  <a16:creationId xmlns:a16="http://schemas.microsoft.com/office/drawing/2014/main" id="{7E9A9A72-9A48-45D8-892C-4C9BDDA06645}"/>
                </a:ext>
              </a:extLst>
            </p:cNvPr>
            <p:cNvSpPr/>
            <p:nvPr/>
          </p:nvSpPr>
          <p:spPr>
            <a:xfrm>
              <a:off x="6487067" y="3496653"/>
              <a:ext cx="1829348" cy="584775"/>
            </a:xfrm>
            <a:prstGeom prst="rect">
              <a:avLst/>
            </a:prstGeom>
            <a:solidFill>
              <a:srgbClr val="FFFFCC"/>
            </a:solid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化学基础</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10" name="右大括号 9">
              <a:extLst>
                <a:ext uri="{FF2B5EF4-FFF2-40B4-BE49-F238E27FC236}">
                  <a16:creationId xmlns:a16="http://schemas.microsoft.com/office/drawing/2014/main" id="{63105DB2-B0A0-4BF5-AB4D-1E8FBA2191D9}"/>
                </a:ext>
              </a:extLst>
            </p:cNvPr>
            <p:cNvSpPr/>
            <p:nvPr/>
          </p:nvSpPr>
          <p:spPr>
            <a:xfrm>
              <a:off x="5940152" y="3068960"/>
              <a:ext cx="360040" cy="1440160"/>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组合 10">
            <a:extLst>
              <a:ext uri="{FF2B5EF4-FFF2-40B4-BE49-F238E27FC236}">
                <a16:creationId xmlns:a16="http://schemas.microsoft.com/office/drawing/2014/main" id="{30A1C701-0862-4D35-A60B-006258E85F6F}"/>
              </a:ext>
            </a:extLst>
          </p:cNvPr>
          <p:cNvGrpSpPr/>
          <p:nvPr/>
        </p:nvGrpSpPr>
        <p:grpSpPr>
          <a:xfrm>
            <a:off x="5868184" y="4104994"/>
            <a:ext cx="2462103" cy="1484246"/>
            <a:chOff x="5944628" y="4607307"/>
            <a:chExt cx="2462103" cy="1484246"/>
          </a:xfrm>
        </p:grpSpPr>
        <p:sp>
          <p:nvSpPr>
            <p:cNvPr id="12" name="矩形 11">
              <a:extLst>
                <a:ext uri="{FF2B5EF4-FFF2-40B4-BE49-F238E27FC236}">
                  <a16:creationId xmlns:a16="http://schemas.microsoft.com/office/drawing/2014/main" id="{E0CCDBD9-3207-47A8-BD13-C6E632D3D9FA}"/>
                </a:ext>
              </a:extLst>
            </p:cNvPr>
            <p:cNvSpPr/>
            <p:nvPr/>
          </p:nvSpPr>
          <p:spPr>
            <a:xfrm>
              <a:off x="6577384" y="5057043"/>
              <a:ext cx="1829347" cy="584775"/>
            </a:xfrm>
            <a:prstGeom prst="rect">
              <a:avLst/>
            </a:prstGeom>
            <a:solidFill>
              <a:srgbClr val="FFFFCC"/>
            </a:solid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交叉融合</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13" name="右大括号 12">
              <a:extLst>
                <a:ext uri="{FF2B5EF4-FFF2-40B4-BE49-F238E27FC236}">
                  <a16:creationId xmlns:a16="http://schemas.microsoft.com/office/drawing/2014/main" id="{516614D7-C7A1-4278-B41E-B5490FFF0DF9}"/>
                </a:ext>
              </a:extLst>
            </p:cNvPr>
            <p:cNvSpPr/>
            <p:nvPr/>
          </p:nvSpPr>
          <p:spPr>
            <a:xfrm>
              <a:off x="5944628" y="4607307"/>
              <a:ext cx="359960" cy="1484246"/>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4" name="组合 13">
            <a:extLst>
              <a:ext uri="{FF2B5EF4-FFF2-40B4-BE49-F238E27FC236}">
                <a16:creationId xmlns:a16="http://schemas.microsoft.com/office/drawing/2014/main" id="{5E3C4A78-D476-424E-89EC-61A5B786F606}"/>
              </a:ext>
            </a:extLst>
          </p:cNvPr>
          <p:cNvGrpSpPr/>
          <p:nvPr/>
        </p:nvGrpSpPr>
        <p:grpSpPr>
          <a:xfrm>
            <a:off x="5868144" y="908720"/>
            <a:ext cx="2376264" cy="584775"/>
            <a:chOff x="5868144" y="2210176"/>
            <a:chExt cx="2376264" cy="584775"/>
          </a:xfrm>
          <a:solidFill>
            <a:srgbClr val="FFFFCC"/>
          </a:solidFill>
        </p:grpSpPr>
        <p:sp>
          <p:nvSpPr>
            <p:cNvPr id="15" name="矩形 14">
              <a:extLst>
                <a:ext uri="{FF2B5EF4-FFF2-40B4-BE49-F238E27FC236}">
                  <a16:creationId xmlns:a16="http://schemas.microsoft.com/office/drawing/2014/main" id="{2F5671B1-99D4-47F3-9013-E5B600CAEC89}"/>
                </a:ext>
              </a:extLst>
            </p:cNvPr>
            <p:cNvSpPr/>
            <p:nvPr/>
          </p:nvSpPr>
          <p:spPr>
            <a:xfrm>
              <a:off x="6415060" y="2210176"/>
              <a:ext cx="1829348"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化学核心</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6" name="直接箭头连接符 15">
              <a:extLst>
                <a:ext uri="{FF2B5EF4-FFF2-40B4-BE49-F238E27FC236}">
                  <a16:creationId xmlns:a16="http://schemas.microsoft.com/office/drawing/2014/main" id="{0DAAC9F6-54C2-472A-B2CE-5077A675160D}"/>
                </a:ext>
              </a:extLst>
            </p:cNvPr>
            <p:cNvCxnSpPr/>
            <p:nvPr/>
          </p:nvCxnSpPr>
          <p:spPr>
            <a:xfrm>
              <a:off x="5868144" y="2502563"/>
              <a:ext cx="360000"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C6DD9D51-4D5F-4C1B-B7D6-034DAA1FEC6E}"/>
              </a:ext>
            </a:extLst>
          </p:cNvPr>
          <p:cNvGrpSpPr/>
          <p:nvPr/>
        </p:nvGrpSpPr>
        <p:grpSpPr>
          <a:xfrm>
            <a:off x="5868144" y="5949280"/>
            <a:ext cx="2448272" cy="584775"/>
            <a:chOff x="5868144" y="2210176"/>
            <a:chExt cx="2448272" cy="584775"/>
          </a:xfrm>
          <a:solidFill>
            <a:srgbClr val="FFFFCC"/>
          </a:solidFill>
        </p:grpSpPr>
        <p:sp>
          <p:nvSpPr>
            <p:cNvPr id="18" name="矩形 17">
              <a:extLst>
                <a:ext uri="{FF2B5EF4-FFF2-40B4-BE49-F238E27FC236}">
                  <a16:creationId xmlns:a16="http://schemas.microsoft.com/office/drawing/2014/main" id="{A0AE85D9-6D7A-4054-8F0B-00CE82FBC473}"/>
                </a:ext>
              </a:extLst>
            </p:cNvPr>
            <p:cNvSpPr/>
            <p:nvPr/>
          </p:nvSpPr>
          <p:spPr>
            <a:xfrm>
              <a:off x="6487069" y="2210176"/>
              <a:ext cx="1829347"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工业应用</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9" name="直接箭头连接符 18">
              <a:extLst>
                <a:ext uri="{FF2B5EF4-FFF2-40B4-BE49-F238E27FC236}">
                  <a16:creationId xmlns:a16="http://schemas.microsoft.com/office/drawing/2014/main" id="{380B612A-9D59-4581-8C0A-738D1D3F8985}"/>
                </a:ext>
              </a:extLst>
            </p:cNvPr>
            <p:cNvCxnSpPr/>
            <p:nvPr/>
          </p:nvCxnSpPr>
          <p:spPr>
            <a:xfrm>
              <a:off x="5868144" y="2502563"/>
              <a:ext cx="360000"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7584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1+#ppt_w/2"/>
                                          </p:val>
                                        </p:tav>
                                        <p:tav tm="100000">
                                          <p:val>
                                            <p:strVal val="#ppt_x"/>
                                          </p:val>
                                        </p:tav>
                                      </p:tavLst>
                                    </p:anim>
                                    <p:anim calcmode="lin" valueType="num">
                                      <p:cBhvr additive="base">
                                        <p:cTn id="26"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3">
            <a:extLst>
              <a:ext uri="{FF2B5EF4-FFF2-40B4-BE49-F238E27FC236}">
                <a16:creationId xmlns:a16="http://schemas.microsoft.com/office/drawing/2014/main" id="{0209D7F4-A0D1-41B6-BA92-BCF7738638CD}"/>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B01 </a:t>
            </a:r>
            <a:r>
              <a:rPr lang="zh-CN" altLang="en-US" sz="4000" b="1">
                <a:solidFill>
                  <a:schemeClr val="bg1"/>
                </a:solidFill>
                <a:latin typeface="微软雅黑" panose="020B0503020204020204" pitchFamily="34" charset="-122"/>
                <a:ea typeface="微软雅黑" panose="020B0503020204020204" pitchFamily="34" charset="-122"/>
              </a:rPr>
              <a:t>合成化学</a:t>
            </a:r>
          </a:p>
        </p:txBody>
      </p:sp>
      <p:sp>
        <p:nvSpPr>
          <p:cNvPr id="3" name="矩形 2">
            <a:extLst>
              <a:ext uri="{FF2B5EF4-FFF2-40B4-BE49-F238E27FC236}">
                <a16:creationId xmlns:a16="http://schemas.microsoft.com/office/drawing/2014/main" id="{CBEC93DA-B723-42CA-BF4E-2DB51094CF8B}"/>
              </a:ext>
            </a:extLst>
          </p:cNvPr>
          <p:cNvSpPr/>
          <p:nvPr/>
        </p:nvSpPr>
        <p:spPr>
          <a:xfrm>
            <a:off x="539552" y="1550449"/>
            <a:ext cx="8064896" cy="461664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合成化学是研究物质转化和合成方法的科学，涵盖无机、有机、高分子等物质的合成</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合成化学通过分子创造和物质转化过程中选择性的控制，逐步实现具有特定性质和功能的新物质的精准化制备和应用；合成化学积极拓展与相关学科的交叉融合，推动相关领域重大科学问题的解决，促进国家经济和社会发展。</a:t>
            </a:r>
            <a:endParaRPr lang="en-US" sz="2800" kern="100">
              <a:effectLst/>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663621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1404640"/>
            <a:ext cx="5256584" cy="4616648"/>
          </a:xfrm>
          <a:prstGeom prst="rect">
            <a:avLst/>
          </a:prstGeom>
        </p:spPr>
        <p:txBody>
          <a:bodyPr wrap="square">
            <a:spAutoFit/>
          </a:bodyPr>
          <a:lstStyle/>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B0101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元素化学</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B0102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无机合成</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B0103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有机合成</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B0104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高分子合成</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B0105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配位合成化学</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B0106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超分子化学与组装</a:t>
            </a:r>
          </a:p>
          <a:p>
            <a:pPr marL="3175"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a:rPr>
              <a:t>B0107 </a:t>
            </a:r>
            <a:r>
              <a:rPr lang="zh-CN" altLang="en-US" sz="2800" kern="100">
                <a:solidFill>
                  <a:srgbClr val="0000FF"/>
                </a:solidFill>
                <a:latin typeface="微软雅黑" panose="020B0503020204020204" pitchFamily="34" charset="-122"/>
                <a:ea typeface="微软雅黑" panose="020B0503020204020204" pitchFamily="34" charset="-122"/>
                <a:cs typeface="Times New Roman"/>
              </a:rPr>
              <a:t>绿色合成</a:t>
            </a:r>
          </a:p>
        </p:txBody>
      </p:sp>
      <p:grpSp>
        <p:nvGrpSpPr>
          <p:cNvPr id="13" name="组合 12"/>
          <p:cNvGrpSpPr/>
          <p:nvPr/>
        </p:nvGrpSpPr>
        <p:grpSpPr>
          <a:xfrm>
            <a:off x="5868144" y="2350622"/>
            <a:ext cx="2261395" cy="1440160"/>
            <a:chOff x="5940152" y="3068960"/>
            <a:chExt cx="2261395" cy="1440160"/>
          </a:xfrm>
        </p:grpSpPr>
        <p:sp>
          <p:nvSpPr>
            <p:cNvPr id="7" name="矩形 6"/>
            <p:cNvSpPr/>
            <p:nvPr/>
          </p:nvSpPr>
          <p:spPr>
            <a:xfrm>
              <a:off x="6372200" y="3496653"/>
              <a:ext cx="1829347" cy="584775"/>
            </a:xfrm>
            <a:prstGeom prst="rect">
              <a:avLst/>
            </a:prstGeom>
            <a:solidFill>
              <a:srgbClr val="FFFFCC"/>
            </a:solidFill>
          </p:spPr>
          <p:txBody>
            <a:bodyPr wrap="none">
              <a:spAutoFit/>
            </a:bodyPr>
            <a:lstStyle/>
            <a:p>
              <a:pPr marL="3175" lvl="0" algn="ctr"/>
              <a:r>
                <a:rPr lang="zh-CN" altLang="en-US" sz="3200" dirty="0">
                  <a:solidFill>
                    <a:srgbClr val="C00000"/>
                  </a:solidFill>
                  <a:latin typeface="微软雅黑" panose="020B0503020204020204" pitchFamily="34" charset="-122"/>
                  <a:ea typeface="微软雅黑" panose="020B0503020204020204" pitchFamily="34" charset="-122"/>
                </a:rPr>
                <a:t>分子内键</a:t>
              </a:r>
            </a:p>
          </p:txBody>
        </p:sp>
        <p:sp>
          <p:nvSpPr>
            <p:cNvPr id="4" name="右大括号 3"/>
            <p:cNvSpPr/>
            <p:nvPr/>
          </p:nvSpPr>
          <p:spPr>
            <a:xfrm>
              <a:off x="5940152" y="3068960"/>
              <a:ext cx="360040" cy="1440160"/>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 name="组合 11"/>
          <p:cNvGrpSpPr/>
          <p:nvPr/>
        </p:nvGrpSpPr>
        <p:grpSpPr>
          <a:xfrm>
            <a:off x="5868144" y="4222830"/>
            <a:ext cx="2667328" cy="816524"/>
            <a:chOff x="5944588" y="4941168"/>
            <a:chExt cx="2667328" cy="816524"/>
          </a:xfrm>
        </p:grpSpPr>
        <p:sp>
          <p:nvSpPr>
            <p:cNvPr id="8" name="矩形 7"/>
            <p:cNvSpPr/>
            <p:nvPr/>
          </p:nvSpPr>
          <p:spPr>
            <a:xfrm>
              <a:off x="6372200" y="5057043"/>
              <a:ext cx="2239716" cy="584775"/>
            </a:xfrm>
            <a:prstGeom prst="rect">
              <a:avLst/>
            </a:prstGeom>
            <a:solidFill>
              <a:srgbClr val="FFFFCC"/>
            </a:solidFill>
          </p:spPr>
          <p:txBody>
            <a:bodyPr wrap="none">
              <a:spAutoFit/>
            </a:bodyPr>
            <a:lstStyle/>
            <a:p>
              <a:pPr marL="3175" lvl="0" algn="ctr"/>
              <a:r>
                <a:rPr lang="zh-CN" altLang="en-US" sz="3200" dirty="0">
                  <a:solidFill>
                    <a:srgbClr val="C00000"/>
                  </a:solidFill>
                  <a:latin typeface="微软雅黑" panose="020B0503020204020204" pitchFamily="34" charset="-122"/>
                  <a:ea typeface="微软雅黑" panose="020B0503020204020204" pitchFamily="34" charset="-122"/>
                </a:rPr>
                <a:t>分子间作用</a:t>
              </a:r>
            </a:p>
          </p:txBody>
        </p:sp>
        <p:sp>
          <p:nvSpPr>
            <p:cNvPr id="9" name="右大括号 8"/>
            <p:cNvSpPr/>
            <p:nvPr/>
          </p:nvSpPr>
          <p:spPr>
            <a:xfrm>
              <a:off x="5944588" y="4941168"/>
              <a:ext cx="360040" cy="816524"/>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4" name="组合 13"/>
          <p:cNvGrpSpPr/>
          <p:nvPr/>
        </p:nvGrpSpPr>
        <p:grpSpPr>
          <a:xfrm>
            <a:off x="5868144" y="1491838"/>
            <a:ext cx="1512666" cy="584775"/>
            <a:chOff x="5868144" y="2210176"/>
            <a:chExt cx="1512666" cy="584775"/>
          </a:xfrm>
          <a:solidFill>
            <a:srgbClr val="FFFFCC"/>
          </a:solidFill>
        </p:grpSpPr>
        <p:sp>
          <p:nvSpPr>
            <p:cNvPr id="6" name="矩形 5"/>
            <p:cNvSpPr/>
            <p:nvPr/>
          </p:nvSpPr>
          <p:spPr>
            <a:xfrm>
              <a:off x="6372200" y="2210176"/>
              <a:ext cx="1008610" cy="584775"/>
            </a:xfrm>
            <a:prstGeom prst="rect">
              <a:avLst/>
            </a:prstGeom>
            <a:grpFill/>
          </p:spPr>
          <p:txBody>
            <a:bodyPr wrap="none">
              <a:spAutoFit/>
            </a:bodyPr>
            <a:lstStyle/>
            <a:p>
              <a:pPr marL="3175" lvl="0" algn="ctr"/>
              <a:r>
                <a:rPr lang="zh-CN" altLang="en-US" sz="3200" dirty="0">
                  <a:solidFill>
                    <a:srgbClr val="C00000"/>
                  </a:solidFill>
                  <a:latin typeface="微软雅黑" panose="020B0503020204020204" pitchFamily="34" charset="-122"/>
                  <a:ea typeface="微软雅黑" panose="020B0503020204020204" pitchFamily="34" charset="-122"/>
                </a:rPr>
                <a:t>元素</a:t>
              </a:r>
            </a:p>
          </p:txBody>
        </p:sp>
        <p:cxnSp>
          <p:nvCxnSpPr>
            <p:cNvPr id="11" name="直接箭头连接符 10"/>
            <p:cNvCxnSpPr/>
            <p:nvPr/>
          </p:nvCxnSpPr>
          <p:spPr>
            <a:xfrm>
              <a:off x="5868144" y="2502563"/>
              <a:ext cx="360000"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5" name="TextBox 3">
            <a:extLst>
              <a:ext uri="{FF2B5EF4-FFF2-40B4-BE49-F238E27FC236}">
                <a16:creationId xmlns:a16="http://schemas.microsoft.com/office/drawing/2014/main" id="{0209D7F4-A0D1-41B6-BA92-BCF7738638CD}"/>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B01 </a:t>
            </a:r>
            <a:r>
              <a:rPr lang="zh-CN" altLang="en-US" sz="4000" b="1">
                <a:solidFill>
                  <a:schemeClr val="bg1"/>
                </a:solidFill>
                <a:latin typeface="微软雅黑" panose="020B0503020204020204" pitchFamily="34" charset="-122"/>
                <a:ea typeface="微软雅黑" panose="020B0503020204020204" pitchFamily="34" charset="-122"/>
              </a:rPr>
              <a:t>合成化学</a:t>
            </a:r>
          </a:p>
        </p:txBody>
      </p:sp>
      <p:grpSp>
        <p:nvGrpSpPr>
          <p:cNvPr id="16" name="组合 15">
            <a:extLst>
              <a:ext uri="{FF2B5EF4-FFF2-40B4-BE49-F238E27FC236}">
                <a16:creationId xmlns:a16="http://schemas.microsoft.com/office/drawing/2014/main" id="{D8506861-3A8D-4A2E-9253-867F29498CC2}"/>
              </a:ext>
            </a:extLst>
          </p:cNvPr>
          <p:cNvGrpSpPr/>
          <p:nvPr/>
        </p:nvGrpSpPr>
        <p:grpSpPr>
          <a:xfrm>
            <a:off x="5868144" y="5276436"/>
            <a:ext cx="2160240" cy="584775"/>
            <a:chOff x="5868144" y="2210176"/>
            <a:chExt cx="2160240" cy="584775"/>
          </a:xfrm>
          <a:solidFill>
            <a:srgbClr val="FFFFCC"/>
          </a:solidFill>
        </p:grpSpPr>
        <p:sp>
          <p:nvSpPr>
            <p:cNvPr id="17" name="矩形 16">
              <a:extLst>
                <a:ext uri="{FF2B5EF4-FFF2-40B4-BE49-F238E27FC236}">
                  <a16:creationId xmlns:a16="http://schemas.microsoft.com/office/drawing/2014/main" id="{61BADFF4-118D-44BF-AFC4-7278A05C3EC2}"/>
                </a:ext>
              </a:extLst>
            </p:cNvPr>
            <p:cNvSpPr/>
            <p:nvPr/>
          </p:nvSpPr>
          <p:spPr>
            <a:xfrm>
              <a:off x="6199036" y="2210176"/>
              <a:ext cx="1829348"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绿色化学</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8" name="直接箭头连接符 17">
              <a:extLst>
                <a:ext uri="{FF2B5EF4-FFF2-40B4-BE49-F238E27FC236}">
                  <a16:creationId xmlns:a16="http://schemas.microsoft.com/office/drawing/2014/main" id="{44566599-3C5F-4643-B4C5-E108F639F74D}"/>
                </a:ext>
              </a:extLst>
            </p:cNvPr>
            <p:cNvCxnSpPr/>
            <p:nvPr/>
          </p:nvCxnSpPr>
          <p:spPr>
            <a:xfrm>
              <a:off x="5868144" y="2502563"/>
              <a:ext cx="360000"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3850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1+#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1+#ppt_w/2"/>
                                          </p:val>
                                        </p:tav>
                                        <p:tav tm="100000">
                                          <p:val>
                                            <p:strVal val="#ppt_x"/>
                                          </p:val>
                                        </p:tav>
                                      </p:tavLst>
                                    </p:anim>
                                    <p:anim calcmode="lin" valueType="num">
                                      <p:cBhvr additive="base">
                                        <p:cTn id="26"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26322" y="2150854"/>
            <a:ext cx="5891356" cy="2862322"/>
          </a:xfrm>
          <a:prstGeom prst="rect">
            <a:avLst/>
          </a:prstGeom>
        </p:spPr>
        <p:txBody>
          <a:bodyPr wrap="none">
            <a:spAutoFit/>
          </a:bodyPr>
          <a:lstStyle/>
          <a:p>
            <a:pPr marL="571500" indent="-571500">
              <a:lnSpc>
                <a:spcPct val="150000"/>
              </a:lnSpc>
              <a:buFont typeface="Wingdings" panose="05000000000000000000" pitchFamily="2" charset="2"/>
              <a:buChar char="Ø"/>
            </a:pPr>
            <a:r>
              <a:rPr lang="zh-CN" altLang="en-US" sz="4000">
                <a:solidFill>
                  <a:srgbClr val="0000FF"/>
                </a:solidFill>
                <a:latin typeface="微软雅黑" panose="020B0503020204020204" pitchFamily="34" charset="-122"/>
                <a:ea typeface="微软雅黑" panose="020B0503020204020204" pitchFamily="34" charset="-122"/>
              </a:rPr>
              <a:t>国际化学基金分类</a:t>
            </a:r>
            <a:r>
              <a:rPr lang="zh-CN" altLang="en-US" sz="4000" dirty="0">
                <a:solidFill>
                  <a:srgbClr val="0000FF"/>
                </a:solidFill>
                <a:latin typeface="微软雅黑" panose="020B0503020204020204" pitchFamily="34" charset="-122"/>
                <a:ea typeface="微软雅黑" panose="020B0503020204020204" pitchFamily="34" charset="-122"/>
              </a:rPr>
              <a:t>调研</a:t>
            </a:r>
            <a:endParaRPr lang="en-US" altLang="zh-CN" sz="4000" dirty="0">
              <a:solidFill>
                <a:srgbClr val="0000FF"/>
              </a:solidFill>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Ø"/>
            </a:pPr>
            <a:r>
              <a:rPr lang="zh-CN" altLang="en-US" sz="4000">
                <a:solidFill>
                  <a:srgbClr val="0000FF"/>
                </a:solidFill>
                <a:latin typeface="微软雅黑" panose="020B0503020204020204" pitchFamily="34" charset="-122"/>
                <a:ea typeface="微软雅黑" panose="020B0503020204020204" pitchFamily="34" charset="-122"/>
              </a:rPr>
              <a:t>学科</a:t>
            </a:r>
            <a:r>
              <a:rPr lang="zh-CN" altLang="en-US" sz="4000" dirty="0">
                <a:solidFill>
                  <a:srgbClr val="0000FF"/>
                </a:solidFill>
                <a:latin typeface="微软雅黑" panose="020B0503020204020204" pitchFamily="34" charset="-122"/>
                <a:ea typeface="微软雅黑" panose="020B0503020204020204" pitchFamily="34" charset="-122"/>
              </a:rPr>
              <a:t>资助</a:t>
            </a:r>
            <a:r>
              <a:rPr lang="zh-CN" altLang="en-US" sz="4000">
                <a:solidFill>
                  <a:srgbClr val="0000FF"/>
                </a:solidFill>
                <a:latin typeface="微软雅黑" panose="020B0503020204020204" pitchFamily="34" charset="-122"/>
                <a:ea typeface="微软雅黑" panose="020B0503020204020204" pitchFamily="34" charset="-122"/>
              </a:rPr>
              <a:t>代码系统编制</a:t>
            </a:r>
            <a:endParaRPr lang="en-US" altLang="zh-CN" sz="4000" dirty="0">
              <a:solidFill>
                <a:srgbClr val="0000FF"/>
              </a:solidFill>
              <a:latin typeface="微软雅黑" panose="020B0503020204020204" pitchFamily="34" charset="-122"/>
              <a:ea typeface="微软雅黑" panose="020B0503020204020204" pitchFamily="34" charset="-122"/>
            </a:endParaRPr>
          </a:p>
          <a:p>
            <a:pPr marL="571500" indent="-571500">
              <a:lnSpc>
                <a:spcPct val="150000"/>
              </a:lnSpc>
              <a:buFont typeface="Wingdings" panose="05000000000000000000" pitchFamily="2" charset="2"/>
              <a:buChar char="Ø"/>
            </a:pPr>
            <a:r>
              <a:rPr lang="zh-CN" altLang="en-US" sz="4000">
                <a:solidFill>
                  <a:srgbClr val="0000FF"/>
                </a:solidFill>
                <a:latin typeface="微软雅黑" panose="020B0503020204020204" pitchFamily="34" charset="-122"/>
                <a:ea typeface="微软雅黑" panose="020B0503020204020204" pitchFamily="34" charset="-122"/>
              </a:rPr>
              <a:t>新</a:t>
            </a:r>
            <a:r>
              <a:rPr lang="zh-CN" altLang="en-US" sz="4000" dirty="0">
                <a:solidFill>
                  <a:srgbClr val="0000FF"/>
                </a:solidFill>
                <a:latin typeface="微软雅黑" panose="020B0503020204020204" pitchFamily="34" charset="-122"/>
                <a:ea typeface="微软雅黑" panose="020B0503020204020204" pitchFamily="34" charset="-122"/>
              </a:rPr>
              <a:t>旧代码</a:t>
            </a:r>
            <a:r>
              <a:rPr lang="zh-CN" altLang="en-US" sz="4000">
                <a:solidFill>
                  <a:srgbClr val="0000FF"/>
                </a:solidFill>
                <a:latin typeface="微软雅黑" panose="020B0503020204020204" pitchFamily="34" charset="-122"/>
                <a:ea typeface="微软雅黑" panose="020B0503020204020204" pitchFamily="34" charset="-122"/>
              </a:rPr>
              <a:t>系统对照说明</a:t>
            </a:r>
            <a:endParaRPr lang="zh-CN" altLang="en-US" sz="4000" dirty="0">
              <a:solidFill>
                <a:srgbClr val="0000FF"/>
              </a:solidFill>
              <a:latin typeface="微软雅黑" panose="020B0503020204020204" pitchFamily="34" charset="-122"/>
              <a:ea typeface="微软雅黑" panose="020B0503020204020204" pitchFamily="34" charset="-122"/>
            </a:endParaRPr>
          </a:p>
        </p:txBody>
      </p:sp>
      <p:sp>
        <p:nvSpPr>
          <p:cNvPr id="4" name="TextBox 3">
            <a:extLst>
              <a:ext uri="{FF2B5EF4-FFF2-40B4-BE49-F238E27FC236}">
                <a16:creationId xmlns:a16="http://schemas.microsoft.com/office/drawing/2014/main" id="{3E09F3E3-5791-4FBD-ABFF-B25AD0DF07AC}"/>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报告纲要</a:t>
            </a:r>
          </a:p>
        </p:txBody>
      </p:sp>
    </p:spTree>
    <p:extLst>
      <p:ext uri="{BB962C8B-B14F-4D97-AF65-F5344CB8AC3E}">
        <p14:creationId xmlns:p14="http://schemas.microsoft.com/office/powerpoint/2010/main" val="3881434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DD8EF849-80BC-4BE2-98A7-D3BC9C086BA0}"/>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B02 </a:t>
            </a:r>
            <a:r>
              <a:rPr lang="zh-CN" altLang="en-US" sz="4000" b="1">
                <a:solidFill>
                  <a:schemeClr val="bg1"/>
                </a:solidFill>
                <a:latin typeface="微软雅黑" panose="020B0503020204020204" pitchFamily="34" charset="-122"/>
                <a:ea typeface="微软雅黑" panose="020B0503020204020204" pitchFamily="34" charset="-122"/>
              </a:rPr>
              <a:t>催化与表界面化学</a:t>
            </a:r>
          </a:p>
        </p:txBody>
      </p:sp>
      <p:sp>
        <p:nvSpPr>
          <p:cNvPr id="18" name="矩形 17">
            <a:extLst>
              <a:ext uri="{FF2B5EF4-FFF2-40B4-BE49-F238E27FC236}">
                <a16:creationId xmlns:a16="http://schemas.microsoft.com/office/drawing/2014/main" id="{61FD12BF-A760-4B6E-863D-C49CC027DCC7}"/>
              </a:ext>
            </a:extLst>
          </p:cNvPr>
          <p:cNvSpPr/>
          <p:nvPr/>
        </p:nvSpPr>
        <p:spPr>
          <a:xfrm>
            <a:off x="539552" y="1550449"/>
            <a:ext cx="8064896" cy="397031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催化与表界面化学旨在研究表界面的结构与性质，揭示物质在表界面发生的物理与化学转化过程的基本规律</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。催化与表界面化学涵盖催化化学、表面化学、胶体与界面化学和电化学，这些体系涉及固体表面、气</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固界面、气</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液界面、液</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液界面、液</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固界面、固</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固界面以及气</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液</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固多相界面。</a:t>
            </a:r>
          </a:p>
        </p:txBody>
      </p:sp>
    </p:spTree>
    <p:extLst>
      <p:ext uri="{BB962C8B-B14F-4D97-AF65-F5344CB8AC3E}">
        <p14:creationId xmlns:p14="http://schemas.microsoft.com/office/powerpoint/2010/main" val="292287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588" y="2038196"/>
            <a:ext cx="4579492" cy="3046988"/>
          </a:xfrm>
          <a:prstGeom prst="rect">
            <a:avLst/>
          </a:prstGeom>
        </p:spPr>
        <p:txBody>
          <a:bodyPr wrap="square">
            <a:spAutoFit/>
          </a:bodyPr>
          <a:lstStyle/>
          <a:p>
            <a:pPr marL="3175" algn="just">
              <a:lnSpc>
                <a:spcPct val="150000"/>
              </a:lnSpc>
              <a:spcAft>
                <a:spcPts val="0"/>
              </a:spcAft>
            </a:pPr>
            <a:r>
              <a:rPr lang="en-US" altLang="zh-CN" sz="3200" kern="100">
                <a:solidFill>
                  <a:srgbClr val="0000FF"/>
                </a:solidFill>
                <a:latin typeface="微软雅黑" panose="020B0503020204020204" pitchFamily="34" charset="-122"/>
                <a:ea typeface="微软雅黑" panose="020B0503020204020204" pitchFamily="34" charset="-122"/>
                <a:cs typeface="Times New Roman"/>
              </a:rPr>
              <a:t>B0201 </a:t>
            </a:r>
            <a:r>
              <a:rPr lang="zh-CN" altLang="en-US" sz="3200" kern="100">
                <a:solidFill>
                  <a:srgbClr val="0000FF"/>
                </a:solidFill>
                <a:latin typeface="微软雅黑" panose="020B0503020204020204" pitchFamily="34" charset="-122"/>
                <a:ea typeface="微软雅黑" panose="020B0503020204020204" pitchFamily="34" charset="-122"/>
                <a:cs typeface="Times New Roman"/>
              </a:rPr>
              <a:t>催化化学</a:t>
            </a:r>
            <a:endParaRPr lang="en-US" altLang="zh-CN" sz="3200" kern="100">
              <a:solidFill>
                <a:srgbClr val="0000FF"/>
              </a:solidFill>
              <a:latin typeface="微软雅黑" panose="020B0503020204020204" pitchFamily="34" charset="-122"/>
              <a:ea typeface="微软雅黑" panose="020B0503020204020204" pitchFamily="34" charset="-122"/>
              <a:cs typeface="Times New Roman"/>
            </a:endParaRPr>
          </a:p>
          <a:p>
            <a:pPr marL="3175" algn="just">
              <a:lnSpc>
                <a:spcPct val="150000"/>
              </a:lnSpc>
              <a:spcAft>
                <a:spcPts val="0"/>
              </a:spcAft>
            </a:pPr>
            <a:r>
              <a:rPr lang="en-US" altLang="zh-CN" sz="3200" kern="100">
                <a:solidFill>
                  <a:srgbClr val="0000FF"/>
                </a:solidFill>
                <a:latin typeface="微软雅黑" panose="020B0503020204020204" pitchFamily="34" charset="-122"/>
                <a:ea typeface="微软雅黑" panose="020B0503020204020204" pitchFamily="34" charset="-122"/>
                <a:cs typeface="Times New Roman"/>
              </a:rPr>
              <a:t>B0202 </a:t>
            </a:r>
            <a:r>
              <a:rPr lang="zh-CN" altLang="en-US" sz="3200" kern="100">
                <a:solidFill>
                  <a:srgbClr val="0000FF"/>
                </a:solidFill>
                <a:latin typeface="微软雅黑" panose="020B0503020204020204" pitchFamily="34" charset="-122"/>
                <a:ea typeface="微软雅黑" panose="020B0503020204020204" pitchFamily="34" charset="-122"/>
                <a:cs typeface="Times New Roman"/>
              </a:rPr>
              <a:t>表面化学</a:t>
            </a:r>
            <a:endParaRPr lang="en-US" altLang="zh-CN" sz="3200" kern="100">
              <a:solidFill>
                <a:srgbClr val="0000FF"/>
              </a:solidFill>
              <a:latin typeface="微软雅黑" panose="020B0503020204020204" pitchFamily="34" charset="-122"/>
              <a:ea typeface="微软雅黑" panose="020B0503020204020204" pitchFamily="34" charset="-122"/>
              <a:cs typeface="Times New Roman"/>
            </a:endParaRPr>
          </a:p>
          <a:p>
            <a:pPr marL="3175" algn="just">
              <a:lnSpc>
                <a:spcPct val="150000"/>
              </a:lnSpc>
              <a:spcAft>
                <a:spcPts val="0"/>
              </a:spcAft>
            </a:pPr>
            <a:r>
              <a:rPr lang="en-US" altLang="zh-CN" sz="3200" kern="100">
                <a:solidFill>
                  <a:srgbClr val="0000FF"/>
                </a:solidFill>
                <a:latin typeface="微软雅黑" panose="020B0503020204020204" pitchFamily="34" charset="-122"/>
                <a:ea typeface="微软雅黑" panose="020B0503020204020204" pitchFamily="34" charset="-122"/>
                <a:cs typeface="Times New Roman"/>
              </a:rPr>
              <a:t>B0203 </a:t>
            </a:r>
            <a:r>
              <a:rPr lang="zh-CN" altLang="en-US" sz="3200" kern="100">
                <a:solidFill>
                  <a:srgbClr val="0000FF"/>
                </a:solidFill>
                <a:latin typeface="微软雅黑" panose="020B0503020204020204" pitchFamily="34" charset="-122"/>
                <a:ea typeface="微软雅黑" panose="020B0503020204020204" pitchFamily="34" charset="-122"/>
                <a:cs typeface="Times New Roman"/>
              </a:rPr>
              <a:t>胶体与界面化学</a:t>
            </a:r>
            <a:endParaRPr lang="en-US" altLang="zh-CN" sz="3200" kern="100">
              <a:solidFill>
                <a:srgbClr val="0000FF"/>
              </a:solidFill>
              <a:latin typeface="微软雅黑" panose="020B0503020204020204" pitchFamily="34" charset="-122"/>
              <a:ea typeface="微软雅黑" panose="020B0503020204020204" pitchFamily="34" charset="-122"/>
              <a:cs typeface="Times New Roman"/>
            </a:endParaRPr>
          </a:p>
          <a:p>
            <a:pPr marL="3175" algn="just">
              <a:lnSpc>
                <a:spcPct val="150000"/>
              </a:lnSpc>
              <a:spcAft>
                <a:spcPts val="0"/>
              </a:spcAft>
            </a:pPr>
            <a:r>
              <a:rPr lang="en-US" altLang="zh-CN" sz="3200" kern="100">
                <a:solidFill>
                  <a:srgbClr val="0000FF"/>
                </a:solidFill>
                <a:latin typeface="微软雅黑" panose="020B0503020204020204" pitchFamily="34" charset="-122"/>
                <a:ea typeface="微软雅黑" panose="020B0503020204020204" pitchFamily="34" charset="-122"/>
                <a:cs typeface="Times New Roman"/>
              </a:rPr>
              <a:t>B0204 </a:t>
            </a:r>
            <a:r>
              <a:rPr lang="zh-CN" altLang="en-US" sz="3200" kern="100" dirty="0">
                <a:solidFill>
                  <a:srgbClr val="0000FF"/>
                </a:solidFill>
                <a:latin typeface="微软雅黑" panose="020B0503020204020204" pitchFamily="34" charset="-122"/>
                <a:ea typeface="微软雅黑" panose="020B0503020204020204" pitchFamily="34" charset="-122"/>
                <a:cs typeface="Times New Roman"/>
              </a:rPr>
              <a:t>电化学</a:t>
            </a:r>
          </a:p>
        </p:txBody>
      </p:sp>
      <p:grpSp>
        <p:nvGrpSpPr>
          <p:cNvPr id="4" name="组合 3"/>
          <p:cNvGrpSpPr/>
          <p:nvPr/>
        </p:nvGrpSpPr>
        <p:grpSpPr>
          <a:xfrm>
            <a:off x="5249092" y="2186861"/>
            <a:ext cx="2656955" cy="584775"/>
            <a:chOff x="5724128" y="2210176"/>
            <a:chExt cx="2656955" cy="584775"/>
          </a:xfrm>
          <a:solidFill>
            <a:srgbClr val="FFFFCC"/>
          </a:solidFill>
        </p:grpSpPr>
        <p:sp>
          <p:nvSpPr>
            <p:cNvPr id="6" name="矩形 5"/>
            <p:cNvSpPr/>
            <p:nvPr/>
          </p:nvSpPr>
          <p:spPr>
            <a:xfrm>
              <a:off x="6372200" y="2210176"/>
              <a:ext cx="2008883"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气</a:t>
              </a:r>
              <a:r>
                <a:rPr lang="en-US" altLang="zh-CN" sz="3200" dirty="0">
                  <a:solidFill>
                    <a:srgbClr val="C00000"/>
                  </a:solidFill>
                  <a:latin typeface="微软雅黑" panose="020B0503020204020204" pitchFamily="34" charset="-122"/>
                  <a:ea typeface="微软雅黑" panose="020B0503020204020204" pitchFamily="34" charset="-122"/>
                </a:rPr>
                <a:t>-</a:t>
              </a:r>
              <a:r>
                <a:rPr lang="zh-CN" altLang="en-US" sz="3200" dirty="0">
                  <a:solidFill>
                    <a:srgbClr val="C00000"/>
                  </a:solidFill>
                  <a:latin typeface="微软雅黑" panose="020B0503020204020204" pitchFamily="34" charset="-122"/>
                  <a:ea typeface="微软雅黑" panose="020B0503020204020204" pitchFamily="34" charset="-122"/>
                </a:rPr>
                <a:t>固界面</a:t>
              </a:r>
            </a:p>
          </p:txBody>
        </p:sp>
        <p:cxnSp>
          <p:nvCxnSpPr>
            <p:cNvPr id="7" name="直接箭头连接符 6"/>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5249092" y="2920340"/>
            <a:ext cx="3067324" cy="584775"/>
            <a:chOff x="5724128" y="2210176"/>
            <a:chExt cx="3067324" cy="584775"/>
          </a:xfrm>
          <a:solidFill>
            <a:srgbClr val="FFFFCC"/>
          </a:solidFill>
        </p:grpSpPr>
        <p:sp>
          <p:nvSpPr>
            <p:cNvPr id="9" name="矩形 8"/>
            <p:cNvSpPr/>
            <p:nvPr/>
          </p:nvSpPr>
          <p:spPr>
            <a:xfrm>
              <a:off x="6372200" y="2210176"/>
              <a:ext cx="2419252"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真空</a:t>
              </a:r>
              <a:r>
                <a:rPr lang="en-US" altLang="zh-CN" sz="3200" dirty="0">
                  <a:solidFill>
                    <a:srgbClr val="C00000"/>
                  </a:solidFill>
                  <a:latin typeface="微软雅黑" panose="020B0503020204020204" pitchFamily="34" charset="-122"/>
                  <a:ea typeface="微软雅黑" panose="020B0503020204020204" pitchFamily="34" charset="-122"/>
                </a:rPr>
                <a:t>-</a:t>
              </a:r>
              <a:r>
                <a:rPr lang="zh-CN" altLang="en-US" sz="3200" dirty="0">
                  <a:solidFill>
                    <a:srgbClr val="C00000"/>
                  </a:solidFill>
                  <a:latin typeface="微软雅黑" panose="020B0503020204020204" pitchFamily="34" charset="-122"/>
                  <a:ea typeface="微软雅黑" panose="020B0503020204020204" pitchFamily="34" charset="-122"/>
                </a:rPr>
                <a:t>固界面</a:t>
              </a:r>
            </a:p>
          </p:txBody>
        </p:sp>
        <p:cxnSp>
          <p:nvCxnSpPr>
            <p:cNvPr id="10" name="直接箭头连接符 9"/>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5249092" y="3653819"/>
            <a:ext cx="2656955" cy="584775"/>
            <a:chOff x="5724128" y="2210176"/>
            <a:chExt cx="2656955" cy="584775"/>
          </a:xfrm>
          <a:solidFill>
            <a:srgbClr val="FFFFCC"/>
          </a:solidFill>
        </p:grpSpPr>
        <p:sp>
          <p:nvSpPr>
            <p:cNvPr id="12" name="矩形 11"/>
            <p:cNvSpPr/>
            <p:nvPr/>
          </p:nvSpPr>
          <p:spPr>
            <a:xfrm>
              <a:off x="6372200" y="2210176"/>
              <a:ext cx="2008883"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液</a:t>
              </a:r>
              <a:r>
                <a:rPr lang="en-US" altLang="zh-CN" sz="3200" dirty="0">
                  <a:solidFill>
                    <a:srgbClr val="C00000"/>
                  </a:solidFill>
                  <a:latin typeface="微软雅黑" panose="020B0503020204020204" pitchFamily="34" charset="-122"/>
                  <a:ea typeface="微软雅黑" panose="020B0503020204020204" pitchFamily="34" charset="-122"/>
                </a:rPr>
                <a:t>-</a:t>
              </a:r>
              <a:r>
                <a:rPr lang="zh-CN" altLang="en-US" sz="3200" dirty="0">
                  <a:solidFill>
                    <a:srgbClr val="C00000"/>
                  </a:solidFill>
                  <a:latin typeface="微软雅黑" panose="020B0503020204020204" pitchFamily="34" charset="-122"/>
                  <a:ea typeface="微软雅黑" panose="020B0503020204020204" pitchFamily="34" charset="-122"/>
                </a:rPr>
                <a:t>液界面</a:t>
              </a:r>
            </a:p>
          </p:txBody>
        </p:sp>
        <p:cxnSp>
          <p:nvCxnSpPr>
            <p:cNvPr id="13" name="直接箭头连接符 12"/>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5249092" y="4387297"/>
            <a:ext cx="2656955" cy="584775"/>
            <a:chOff x="5724128" y="2210176"/>
            <a:chExt cx="2656955" cy="584775"/>
          </a:xfrm>
          <a:solidFill>
            <a:srgbClr val="FFFFCC"/>
          </a:solidFill>
        </p:grpSpPr>
        <p:sp>
          <p:nvSpPr>
            <p:cNvPr id="15" name="矩形 14"/>
            <p:cNvSpPr/>
            <p:nvPr/>
          </p:nvSpPr>
          <p:spPr>
            <a:xfrm>
              <a:off x="6372200" y="2210176"/>
              <a:ext cx="2008883"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液</a:t>
              </a:r>
              <a:r>
                <a:rPr lang="en-US" altLang="zh-CN" sz="3200" dirty="0">
                  <a:solidFill>
                    <a:srgbClr val="C00000"/>
                  </a:solidFill>
                  <a:latin typeface="微软雅黑" panose="020B0503020204020204" pitchFamily="34" charset="-122"/>
                  <a:ea typeface="微软雅黑" panose="020B0503020204020204" pitchFamily="34" charset="-122"/>
                </a:rPr>
                <a:t>-</a:t>
              </a:r>
              <a:r>
                <a:rPr lang="zh-CN" altLang="en-US" sz="3200" dirty="0">
                  <a:solidFill>
                    <a:srgbClr val="C00000"/>
                  </a:solidFill>
                  <a:latin typeface="微软雅黑" panose="020B0503020204020204" pitchFamily="34" charset="-122"/>
                  <a:ea typeface="微软雅黑" panose="020B0503020204020204" pitchFamily="34" charset="-122"/>
                </a:rPr>
                <a:t>固界面</a:t>
              </a:r>
            </a:p>
          </p:txBody>
        </p:sp>
        <p:cxnSp>
          <p:nvCxnSpPr>
            <p:cNvPr id="16" name="直接箭头连接符 15"/>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7" name="TextBox 3">
            <a:extLst>
              <a:ext uri="{FF2B5EF4-FFF2-40B4-BE49-F238E27FC236}">
                <a16:creationId xmlns:a16="http://schemas.microsoft.com/office/drawing/2014/main" id="{DD8EF849-80BC-4BE2-98A7-D3BC9C086BA0}"/>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B02 </a:t>
            </a:r>
            <a:r>
              <a:rPr lang="zh-CN" altLang="en-US" sz="4000" b="1">
                <a:solidFill>
                  <a:schemeClr val="bg1"/>
                </a:solidFill>
                <a:latin typeface="微软雅黑" panose="020B0503020204020204" pitchFamily="34" charset="-122"/>
                <a:ea typeface="微软雅黑" panose="020B0503020204020204" pitchFamily="34" charset="-122"/>
              </a:rPr>
              <a:t>催化与表界面化学</a:t>
            </a:r>
          </a:p>
        </p:txBody>
      </p:sp>
    </p:spTree>
    <p:extLst>
      <p:ext uri="{BB962C8B-B14F-4D97-AF65-F5344CB8AC3E}">
        <p14:creationId xmlns:p14="http://schemas.microsoft.com/office/powerpoint/2010/main" val="198108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1+#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3">
            <a:extLst>
              <a:ext uri="{FF2B5EF4-FFF2-40B4-BE49-F238E27FC236}">
                <a16:creationId xmlns:a16="http://schemas.microsoft.com/office/drawing/2014/main" id="{4FA65B00-B4AC-4A94-94BB-23F08EEB86F7}"/>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B03 </a:t>
            </a:r>
            <a:r>
              <a:rPr lang="zh-CN" altLang="en-US" sz="4000" b="1">
                <a:solidFill>
                  <a:schemeClr val="bg1"/>
                </a:solidFill>
                <a:latin typeface="微软雅黑" panose="020B0503020204020204" pitchFamily="34" charset="-122"/>
                <a:ea typeface="微软雅黑" panose="020B0503020204020204" pitchFamily="34" charset="-122"/>
              </a:rPr>
              <a:t>化学理论与机制</a:t>
            </a:r>
          </a:p>
        </p:txBody>
      </p:sp>
      <p:sp>
        <p:nvSpPr>
          <p:cNvPr id="30" name="矩形 29">
            <a:extLst>
              <a:ext uri="{FF2B5EF4-FFF2-40B4-BE49-F238E27FC236}">
                <a16:creationId xmlns:a16="http://schemas.microsoft.com/office/drawing/2014/main" id="{3A4E51C0-59C8-4C2C-9056-A6C294EAB0CD}"/>
              </a:ext>
            </a:extLst>
          </p:cNvPr>
          <p:cNvSpPr/>
          <p:nvPr/>
        </p:nvSpPr>
        <p:spPr>
          <a:xfrm>
            <a:off x="539552" y="1550449"/>
            <a:ext cx="8064896" cy="397031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化学理论与机制旨在建立和发展新的化学理论和实验方法，揭示化学反应及其相关过程的机制和基本规律</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。化学理论与机制主要包括理论与计算化学、化学热力学、化学动态学、结构化学、光化学和光谱学、化学反应机制、高分子物理与高分子物理化学，以及化学信息学。</a:t>
            </a:r>
          </a:p>
        </p:txBody>
      </p:sp>
    </p:spTree>
    <p:extLst>
      <p:ext uri="{BB962C8B-B14F-4D97-AF65-F5344CB8AC3E}">
        <p14:creationId xmlns:p14="http://schemas.microsoft.com/office/powerpoint/2010/main" val="3416564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811733"/>
            <a:ext cx="6992244" cy="6001643"/>
          </a:xfrm>
          <a:prstGeom prst="rect">
            <a:avLst/>
          </a:prstGeom>
        </p:spPr>
        <p:txBody>
          <a:bodyPr wrap="square" numCol="1">
            <a:spAutoFit/>
          </a:bodyPr>
          <a:lstStyle/>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B0301 </a:t>
            </a:r>
            <a:r>
              <a:rPr lang="zh-CN" altLang="en-US" sz="3200">
                <a:solidFill>
                  <a:srgbClr val="0000FF"/>
                </a:solidFill>
                <a:latin typeface="微软雅黑" panose="020B0503020204020204" pitchFamily="34" charset="-122"/>
                <a:ea typeface="微软雅黑" panose="020B0503020204020204" pitchFamily="34" charset="-122"/>
                <a:cs typeface="Times New Roman"/>
              </a:rPr>
              <a:t>理论与计算化学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B0302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化学热力学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B0303 </a:t>
            </a:r>
            <a:r>
              <a:rPr lang="zh-CN" altLang="en-US" sz="3200" dirty="0">
                <a:solidFill>
                  <a:srgbClr val="0000FF"/>
                </a:solidFill>
                <a:latin typeface="微软雅黑" panose="020B0503020204020204" pitchFamily="34" charset="-122"/>
                <a:ea typeface="微软雅黑" panose="020B0503020204020204" pitchFamily="34" charset="-122"/>
                <a:cs typeface="Times New Roman"/>
              </a:rPr>
              <a:t>化学动态学</a:t>
            </a:r>
          </a:p>
          <a:p>
            <a:pPr marL="139700">
              <a:lnSpc>
                <a:spcPct val="150000"/>
              </a:lnSpc>
              <a:spcAft>
                <a:spcPts val="0"/>
              </a:spcAft>
            </a:pPr>
            <a:r>
              <a:rPr lang="en-US" altLang="zh-CN" sz="3200" dirty="0">
                <a:solidFill>
                  <a:srgbClr val="0000FF"/>
                </a:solidFill>
                <a:latin typeface="微软雅黑" panose="020B0503020204020204" pitchFamily="34" charset="-122"/>
                <a:ea typeface="微软雅黑" panose="020B0503020204020204" pitchFamily="34" charset="-122"/>
                <a:cs typeface="Times New Roman"/>
              </a:rPr>
              <a:t>B0304 </a:t>
            </a:r>
            <a:r>
              <a:rPr lang="zh-CN" altLang="en-US" sz="3200" dirty="0">
                <a:solidFill>
                  <a:srgbClr val="0000FF"/>
                </a:solidFill>
                <a:latin typeface="微软雅黑" panose="020B0503020204020204" pitchFamily="34" charset="-122"/>
                <a:ea typeface="微软雅黑" panose="020B0503020204020204" pitchFamily="34" charset="-122"/>
                <a:cs typeface="Times New Roman"/>
              </a:rPr>
              <a:t>结构化学 </a:t>
            </a: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B0305 </a:t>
            </a:r>
            <a:r>
              <a:rPr lang="zh-CN" altLang="en-US" sz="3200">
                <a:solidFill>
                  <a:srgbClr val="0000FF"/>
                </a:solidFill>
                <a:latin typeface="微软雅黑" panose="020B0503020204020204" pitchFamily="34" charset="-122"/>
                <a:ea typeface="微软雅黑" panose="020B0503020204020204" pitchFamily="34" charset="-122"/>
                <a:cs typeface="Times New Roman"/>
              </a:rPr>
              <a:t>光化学与光谱学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B0306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化学反应机制</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B0307 </a:t>
            </a:r>
            <a:r>
              <a:rPr lang="zh-CN" altLang="en-US" sz="2400">
                <a:solidFill>
                  <a:srgbClr val="0000FF"/>
                </a:solidFill>
                <a:latin typeface="微软雅黑" panose="020B0503020204020204" pitchFamily="34" charset="-122"/>
                <a:ea typeface="微软雅黑" panose="020B0503020204020204" pitchFamily="34" charset="-122"/>
                <a:cs typeface="Times New Roman"/>
              </a:rPr>
              <a:t>高分子物理与高分子物理化学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B0308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化学信息学</a:t>
            </a:r>
            <a:endParaRPr lang="zh-CN" altLang="en-US" sz="3200" dirty="0">
              <a:solidFill>
                <a:srgbClr val="0000FF"/>
              </a:solidFill>
              <a:latin typeface="微软雅黑" panose="020B0503020204020204" pitchFamily="34" charset="-122"/>
              <a:ea typeface="微软雅黑" panose="020B0503020204020204" pitchFamily="34" charset="-122"/>
              <a:cs typeface="Times New Roman"/>
            </a:endParaRPr>
          </a:p>
        </p:txBody>
      </p:sp>
      <p:grpSp>
        <p:nvGrpSpPr>
          <p:cNvPr id="5" name="组合 4"/>
          <p:cNvGrpSpPr/>
          <p:nvPr/>
        </p:nvGrpSpPr>
        <p:grpSpPr>
          <a:xfrm>
            <a:off x="6148708" y="947038"/>
            <a:ext cx="1656681" cy="584775"/>
            <a:chOff x="5724128" y="2210176"/>
            <a:chExt cx="1656681" cy="584775"/>
          </a:xfrm>
          <a:solidFill>
            <a:srgbClr val="FFFFCC"/>
          </a:solidFill>
        </p:grpSpPr>
        <p:sp>
          <p:nvSpPr>
            <p:cNvPr id="6" name="矩形 5"/>
            <p:cNvSpPr/>
            <p:nvPr/>
          </p:nvSpPr>
          <p:spPr>
            <a:xfrm>
              <a:off x="6372200" y="2210176"/>
              <a:ext cx="1008609"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理论</a:t>
              </a:r>
            </a:p>
          </p:txBody>
        </p:sp>
        <p:cxnSp>
          <p:nvCxnSpPr>
            <p:cNvPr id="7" name="直接箭头连接符 6"/>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6148708" y="1680399"/>
            <a:ext cx="2067050" cy="584775"/>
            <a:chOff x="5724128" y="2210176"/>
            <a:chExt cx="2067050" cy="584775"/>
          </a:xfrm>
          <a:solidFill>
            <a:srgbClr val="FFFFCC"/>
          </a:solidFill>
        </p:grpSpPr>
        <p:sp>
          <p:nvSpPr>
            <p:cNvPr id="9" name="矩形 8"/>
            <p:cNvSpPr/>
            <p:nvPr/>
          </p:nvSpPr>
          <p:spPr>
            <a:xfrm>
              <a:off x="6372200" y="2210176"/>
              <a:ext cx="1418978"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热力学</a:t>
              </a:r>
            </a:p>
          </p:txBody>
        </p:sp>
        <p:cxnSp>
          <p:nvCxnSpPr>
            <p:cNvPr id="10" name="直接箭头连接符 9"/>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6148708" y="2413760"/>
            <a:ext cx="2067050" cy="584775"/>
            <a:chOff x="5724128" y="2210176"/>
            <a:chExt cx="2067050" cy="584775"/>
          </a:xfrm>
          <a:solidFill>
            <a:srgbClr val="FFFFCC"/>
          </a:solidFill>
        </p:grpSpPr>
        <p:sp>
          <p:nvSpPr>
            <p:cNvPr id="12" name="矩形 11"/>
            <p:cNvSpPr/>
            <p:nvPr/>
          </p:nvSpPr>
          <p:spPr>
            <a:xfrm>
              <a:off x="6372200" y="2210176"/>
              <a:ext cx="1418978"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动力学</a:t>
              </a:r>
            </a:p>
          </p:txBody>
        </p:sp>
        <p:cxnSp>
          <p:nvCxnSpPr>
            <p:cNvPr id="13" name="直接箭头连接符 12"/>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6148708" y="3147121"/>
            <a:ext cx="1656681" cy="584775"/>
            <a:chOff x="5724128" y="2210176"/>
            <a:chExt cx="1656681" cy="584775"/>
          </a:xfrm>
          <a:solidFill>
            <a:srgbClr val="FFFFCC"/>
          </a:solidFill>
        </p:grpSpPr>
        <p:sp>
          <p:nvSpPr>
            <p:cNvPr id="15" name="矩形 14"/>
            <p:cNvSpPr/>
            <p:nvPr/>
          </p:nvSpPr>
          <p:spPr>
            <a:xfrm>
              <a:off x="6372200" y="2210176"/>
              <a:ext cx="1008609"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结构</a:t>
              </a:r>
            </a:p>
          </p:txBody>
        </p:sp>
        <p:cxnSp>
          <p:nvCxnSpPr>
            <p:cNvPr id="16" name="直接箭头连接符 15"/>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6148708" y="3880482"/>
            <a:ext cx="2067050" cy="584775"/>
            <a:chOff x="5724128" y="2210176"/>
            <a:chExt cx="2067050" cy="584775"/>
          </a:xfrm>
          <a:solidFill>
            <a:srgbClr val="FFFFCC"/>
          </a:solidFill>
        </p:grpSpPr>
        <p:sp>
          <p:nvSpPr>
            <p:cNvPr id="18" name="矩形 17"/>
            <p:cNvSpPr/>
            <p:nvPr/>
          </p:nvSpPr>
          <p:spPr>
            <a:xfrm>
              <a:off x="6372200" y="2210176"/>
              <a:ext cx="1418978"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光化学</a:t>
              </a:r>
            </a:p>
          </p:txBody>
        </p:sp>
        <p:cxnSp>
          <p:nvCxnSpPr>
            <p:cNvPr id="19" name="直接箭头连接符 18"/>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6148708" y="4613843"/>
            <a:ext cx="1656681" cy="584775"/>
            <a:chOff x="5724128" y="2210176"/>
            <a:chExt cx="1656681" cy="584775"/>
          </a:xfrm>
          <a:solidFill>
            <a:srgbClr val="FFFFCC"/>
          </a:solidFill>
        </p:grpSpPr>
        <p:sp>
          <p:nvSpPr>
            <p:cNvPr id="21" name="矩形 20"/>
            <p:cNvSpPr/>
            <p:nvPr/>
          </p:nvSpPr>
          <p:spPr>
            <a:xfrm>
              <a:off x="6372200" y="2210176"/>
              <a:ext cx="1008609"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机理</a:t>
              </a:r>
            </a:p>
          </p:txBody>
        </p:sp>
        <p:cxnSp>
          <p:nvCxnSpPr>
            <p:cNvPr id="22" name="直接箭头连接符 21"/>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6148708" y="5347204"/>
            <a:ext cx="2887788" cy="584775"/>
            <a:chOff x="5724128" y="2210176"/>
            <a:chExt cx="2887788" cy="584775"/>
          </a:xfrm>
          <a:solidFill>
            <a:srgbClr val="FFFFCC"/>
          </a:solidFill>
        </p:grpSpPr>
        <p:sp>
          <p:nvSpPr>
            <p:cNvPr id="24" name="矩形 23"/>
            <p:cNvSpPr/>
            <p:nvPr/>
          </p:nvSpPr>
          <p:spPr>
            <a:xfrm>
              <a:off x="6372200" y="2210176"/>
              <a:ext cx="2239716"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高分子理论</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5" name="直接箭头连接符 24"/>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TextBox 3">
            <a:extLst>
              <a:ext uri="{FF2B5EF4-FFF2-40B4-BE49-F238E27FC236}">
                <a16:creationId xmlns:a16="http://schemas.microsoft.com/office/drawing/2014/main" id="{4FA65B00-B4AC-4A94-94BB-23F08EEB86F7}"/>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B03 </a:t>
            </a:r>
            <a:r>
              <a:rPr lang="zh-CN" altLang="en-US" sz="4000" b="1">
                <a:solidFill>
                  <a:schemeClr val="bg1"/>
                </a:solidFill>
                <a:latin typeface="微软雅黑" panose="020B0503020204020204" pitchFamily="34" charset="-122"/>
                <a:ea typeface="微软雅黑" panose="020B0503020204020204" pitchFamily="34" charset="-122"/>
              </a:rPr>
              <a:t>化学理论与机制</a:t>
            </a:r>
          </a:p>
        </p:txBody>
      </p:sp>
      <p:grpSp>
        <p:nvGrpSpPr>
          <p:cNvPr id="27" name="组合 26">
            <a:extLst>
              <a:ext uri="{FF2B5EF4-FFF2-40B4-BE49-F238E27FC236}">
                <a16:creationId xmlns:a16="http://schemas.microsoft.com/office/drawing/2014/main" id="{45E84E79-991D-41CD-B0BE-73C85480BA5C}"/>
              </a:ext>
            </a:extLst>
          </p:cNvPr>
          <p:cNvGrpSpPr/>
          <p:nvPr/>
        </p:nvGrpSpPr>
        <p:grpSpPr>
          <a:xfrm>
            <a:off x="6148708" y="6080567"/>
            <a:ext cx="2887788" cy="584775"/>
            <a:chOff x="5724128" y="2210176"/>
            <a:chExt cx="2887788" cy="584775"/>
          </a:xfrm>
          <a:solidFill>
            <a:srgbClr val="FFFFCC"/>
          </a:solidFill>
        </p:grpSpPr>
        <p:sp>
          <p:nvSpPr>
            <p:cNvPr id="28" name="矩形 27">
              <a:extLst>
                <a:ext uri="{FF2B5EF4-FFF2-40B4-BE49-F238E27FC236}">
                  <a16:creationId xmlns:a16="http://schemas.microsoft.com/office/drawing/2014/main" id="{81E38170-3D6A-4235-A916-83998DEBF21A}"/>
                </a:ext>
              </a:extLst>
            </p:cNvPr>
            <p:cNvSpPr/>
            <p:nvPr/>
          </p:nvSpPr>
          <p:spPr>
            <a:xfrm>
              <a:off x="6372200" y="2210176"/>
              <a:ext cx="2239716"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化学大数据</a:t>
              </a:r>
            </a:p>
          </p:txBody>
        </p:sp>
        <p:cxnSp>
          <p:nvCxnSpPr>
            <p:cNvPr id="29" name="直接箭头连接符 28">
              <a:extLst>
                <a:ext uri="{FF2B5EF4-FFF2-40B4-BE49-F238E27FC236}">
                  <a16:creationId xmlns:a16="http://schemas.microsoft.com/office/drawing/2014/main" id="{62F1A506-3E5C-4B82-9401-3D18FF018D2C}"/>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9554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1+#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1+#ppt_w/2"/>
                                          </p:val>
                                        </p:tav>
                                        <p:tav tm="100000">
                                          <p:val>
                                            <p:strVal val="#ppt_x"/>
                                          </p:val>
                                        </p:tav>
                                      </p:tavLst>
                                    </p:anim>
                                    <p:anim calcmode="lin" valueType="num">
                                      <p:cBhvr additive="base">
                                        <p:cTn id="3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1+#ppt_w/2"/>
                                          </p:val>
                                        </p:tav>
                                        <p:tav tm="100000">
                                          <p:val>
                                            <p:strVal val="#ppt_x"/>
                                          </p:val>
                                        </p:tav>
                                      </p:tavLst>
                                    </p:anim>
                                    <p:anim calcmode="lin" valueType="num">
                                      <p:cBhvr additive="base">
                                        <p:cTn id="38"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1+#ppt_w/2"/>
                                          </p:val>
                                        </p:tav>
                                        <p:tav tm="100000">
                                          <p:val>
                                            <p:strVal val="#ppt_x"/>
                                          </p:val>
                                        </p:tav>
                                      </p:tavLst>
                                    </p:anim>
                                    <p:anim calcmode="lin" valueType="num">
                                      <p:cBhvr additive="base">
                                        <p:cTn id="44"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1+#ppt_w/2"/>
                                          </p:val>
                                        </p:tav>
                                        <p:tav tm="100000">
                                          <p:val>
                                            <p:strVal val="#ppt_x"/>
                                          </p:val>
                                        </p:tav>
                                      </p:tavLst>
                                    </p:anim>
                                    <p:anim calcmode="lin" valueType="num">
                                      <p:cBhvr additive="base">
                                        <p:cTn id="50"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3">
            <a:extLst>
              <a:ext uri="{FF2B5EF4-FFF2-40B4-BE49-F238E27FC236}">
                <a16:creationId xmlns:a16="http://schemas.microsoft.com/office/drawing/2014/main" id="{4CCD0D19-F27E-4209-B6B9-2B4AF68CA4E4}"/>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B04  </a:t>
            </a:r>
            <a:r>
              <a:rPr lang="zh-CN" altLang="en-US" sz="4000" b="1">
                <a:solidFill>
                  <a:schemeClr val="bg1"/>
                </a:solidFill>
                <a:latin typeface="微软雅黑" panose="020B0503020204020204" pitchFamily="34" charset="-122"/>
                <a:ea typeface="微软雅黑" panose="020B0503020204020204" pitchFamily="34" charset="-122"/>
              </a:rPr>
              <a:t>化学测量学</a:t>
            </a:r>
          </a:p>
        </p:txBody>
      </p:sp>
      <p:sp>
        <p:nvSpPr>
          <p:cNvPr id="30" name="矩形 29">
            <a:extLst>
              <a:ext uri="{FF2B5EF4-FFF2-40B4-BE49-F238E27FC236}">
                <a16:creationId xmlns:a16="http://schemas.microsoft.com/office/drawing/2014/main" id="{2C035449-4B50-40BF-9AE1-BE2329D25A3E}"/>
              </a:ext>
            </a:extLst>
          </p:cNvPr>
          <p:cNvSpPr/>
          <p:nvPr/>
        </p:nvSpPr>
        <p:spPr>
          <a:xfrm>
            <a:off x="539552" y="1260624"/>
            <a:ext cx="8064896" cy="461664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化学测量学旨在发展化学相关的测量策略、原理、方法与技术</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研制各类分析仪器、装置及相关软件，以精准获取物质组成、分布、结构与性质的时空变化规律；突出新方法学，注重学科交叉、方法集成及信号关联；重视基于新原理的仪器创制以及关键部件性能提升；发挥其在国家安全、国家重大需求及经济社会发展中的重要作用。</a:t>
            </a:r>
          </a:p>
        </p:txBody>
      </p:sp>
    </p:spTree>
    <p:extLst>
      <p:ext uri="{BB962C8B-B14F-4D97-AF65-F5344CB8AC3E}">
        <p14:creationId xmlns:p14="http://schemas.microsoft.com/office/powerpoint/2010/main" val="3361363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83568" y="980728"/>
            <a:ext cx="5040560" cy="5262979"/>
          </a:xfrm>
          <a:prstGeom prst="rect">
            <a:avLst/>
          </a:prstGeom>
        </p:spPr>
        <p:txBody>
          <a:bodyPr wrap="square" numCol="1">
            <a:spAutoFit/>
          </a:bodyPr>
          <a:lstStyle/>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B0401 </a:t>
            </a:r>
            <a:r>
              <a:rPr lang="zh-CN" altLang="en-US" sz="3200">
                <a:solidFill>
                  <a:srgbClr val="0000FF"/>
                </a:solidFill>
                <a:latin typeface="微软雅黑" panose="020B0503020204020204" pitchFamily="34" charset="-122"/>
                <a:ea typeface="微软雅黑" panose="020B0503020204020204" pitchFamily="34" charset="-122"/>
                <a:cs typeface="Times New Roman"/>
              </a:rPr>
              <a:t>分离分析</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B0402 </a:t>
            </a:r>
            <a:r>
              <a:rPr lang="zh-CN" altLang="en-US" sz="3200">
                <a:solidFill>
                  <a:srgbClr val="0000FF"/>
                </a:solidFill>
                <a:latin typeface="微软雅黑" panose="020B0503020204020204" pitchFamily="34" charset="-122"/>
                <a:ea typeface="微软雅黑" panose="020B0503020204020204" pitchFamily="34" charset="-122"/>
                <a:cs typeface="Times New Roman"/>
              </a:rPr>
              <a:t>电分析化学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B0403 </a:t>
            </a:r>
            <a:r>
              <a:rPr lang="zh-CN" altLang="en-US" sz="3200">
                <a:solidFill>
                  <a:srgbClr val="0000FF"/>
                </a:solidFill>
                <a:latin typeface="微软雅黑" panose="020B0503020204020204" pitchFamily="34" charset="-122"/>
                <a:ea typeface="微软雅黑" panose="020B0503020204020204" pitchFamily="34" charset="-122"/>
                <a:cs typeface="Times New Roman"/>
              </a:rPr>
              <a:t>谱学方法与理论 </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B0404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化学与生物传感</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B0405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化学成像</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B0406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化学分析与应用 </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B0407 </a:t>
            </a:r>
            <a:r>
              <a:rPr lang="zh-CN" altLang="en-US" sz="3200">
                <a:solidFill>
                  <a:srgbClr val="0000FF"/>
                </a:solidFill>
                <a:latin typeface="微软雅黑" panose="020B0503020204020204" pitchFamily="34" charset="-122"/>
                <a:ea typeface="微软雅黑" panose="020B0503020204020204" pitchFamily="34" charset="-122"/>
                <a:cs typeface="Times New Roman"/>
              </a:rPr>
              <a:t>仪器创制</a:t>
            </a:r>
            <a:endParaRPr lang="zh-CN" altLang="zh-CN" sz="3200" dirty="0">
              <a:solidFill>
                <a:srgbClr val="0000FF"/>
              </a:solidFill>
              <a:latin typeface="微软雅黑" panose="020B0503020204020204" pitchFamily="34" charset="-122"/>
              <a:ea typeface="微软雅黑" panose="020B0503020204020204" pitchFamily="34" charset="-122"/>
              <a:cs typeface="Times New Roman"/>
            </a:endParaRPr>
          </a:p>
        </p:txBody>
      </p:sp>
      <p:grpSp>
        <p:nvGrpSpPr>
          <p:cNvPr id="8" name="组合 7"/>
          <p:cNvGrpSpPr/>
          <p:nvPr/>
        </p:nvGrpSpPr>
        <p:grpSpPr>
          <a:xfrm>
            <a:off x="5428628" y="1140036"/>
            <a:ext cx="2477419" cy="584775"/>
            <a:chOff x="5724128" y="2210176"/>
            <a:chExt cx="2477419" cy="584775"/>
          </a:xfrm>
          <a:solidFill>
            <a:srgbClr val="FFFFCC"/>
          </a:solidFill>
        </p:grpSpPr>
        <p:sp>
          <p:nvSpPr>
            <p:cNvPr id="9" name="矩形 8"/>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样品处理</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0" name="直接箭头连接符 9"/>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5428628" y="1884119"/>
            <a:ext cx="2477419" cy="584775"/>
            <a:chOff x="5724128" y="2210176"/>
            <a:chExt cx="2477419" cy="584775"/>
          </a:xfrm>
          <a:solidFill>
            <a:srgbClr val="FFFFCC"/>
          </a:solidFill>
        </p:grpSpPr>
        <p:sp>
          <p:nvSpPr>
            <p:cNvPr id="12" name="矩形 11"/>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电化分析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3" name="直接箭头连接符 12"/>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5428628" y="2628202"/>
            <a:ext cx="2477419" cy="584775"/>
            <a:chOff x="5724128" y="2210176"/>
            <a:chExt cx="2477419" cy="584775"/>
          </a:xfrm>
          <a:solidFill>
            <a:srgbClr val="FFFFCC"/>
          </a:solidFill>
        </p:grpSpPr>
        <p:sp>
          <p:nvSpPr>
            <p:cNvPr id="15" name="矩形 14"/>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谱学分析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6" name="直接箭头连接符 15"/>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5428628" y="3372285"/>
            <a:ext cx="2477419" cy="584775"/>
            <a:chOff x="5724128" y="2210176"/>
            <a:chExt cx="2477419" cy="584775"/>
          </a:xfrm>
          <a:solidFill>
            <a:srgbClr val="FFFFCC"/>
          </a:solidFill>
        </p:grpSpPr>
        <p:sp>
          <p:nvSpPr>
            <p:cNvPr id="18" name="矩形 17"/>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生物分析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19" name="直接箭头连接符 18"/>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5428628" y="4116368"/>
            <a:ext cx="2477419" cy="584775"/>
            <a:chOff x="5724128" y="2210176"/>
            <a:chExt cx="2477419" cy="584775"/>
          </a:xfrm>
          <a:solidFill>
            <a:srgbClr val="FFFFCC"/>
          </a:solidFill>
        </p:grpSpPr>
        <p:sp>
          <p:nvSpPr>
            <p:cNvPr id="21" name="矩形 20"/>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成像分析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2" name="直接箭头连接符 21"/>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3">
            <a:extLst>
              <a:ext uri="{FF2B5EF4-FFF2-40B4-BE49-F238E27FC236}">
                <a16:creationId xmlns:a16="http://schemas.microsoft.com/office/drawing/2014/main" id="{4CCD0D19-F27E-4209-B6B9-2B4AF68CA4E4}"/>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B04  </a:t>
            </a:r>
            <a:r>
              <a:rPr lang="zh-CN" altLang="en-US" sz="4000" b="1">
                <a:solidFill>
                  <a:schemeClr val="bg1"/>
                </a:solidFill>
                <a:latin typeface="微软雅黑" panose="020B0503020204020204" pitchFamily="34" charset="-122"/>
                <a:ea typeface="微软雅黑" panose="020B0503020204020204" pitchFamily="34" charset="-122"/>
              </a:rPr>
              <a:t>化学测量学</a:t>
            </a:r>
          </a:p>
        </p:txBody>
      </p:sp>
      <p:grpSp>
        <p:nvGrpSpPr>
          <p:cNvPr id="24" name="组合 23">
            <a:extLst>
              <a:ext uri="{FF2B5EF4-FFF2-40B4-BE49-F238E27FC236}">
                <a16:creationId xmlns:a16="http://schemas.microsoft.com/office/drawing/2014/main" id="{B4E8C2BA-7593-4CCB-AF79-0FBB4E4F2425}"/>
              </a:ext>
            </a:extLst>
          </p:cNvPr>
          <p:cNvGrpSpPr/>
          <p:nvPr/>
        </p:nvGrpSpPr>
        <p:grpSpPr>
          <a:xfrm>
            <a:off x="5428628" y="4840802"/>
            <a:ext cx="2477419" cy="584775"/>
            <a:chOff x="5724128" y="2210176"/>
            <a:chExt cx="2477419" cy="584775"/>
          </a:xfrm>
          <a:solidFill>
            <a:srgbClr val="FFFFCC"/>
          </a:solidFill>
        </p:grpSpPr>
        <p:sp>
          <p:nvSpPr>
            <p:cNvPr id="25" name="矩形 24">
              <a:extLst>
                <a:ext uri="{FF2B5EF4-FFF2-40B4-BE49-F238E27FC236}">
                  <a16:creationId xmlns:a16="http://schemas.microsoft.com/office/drawing/2014/main" id="{B3C677FE-FC7C-4CF1-8D9F-DC5D1D01004E}"/>
                </a:ext>
              </a:extLst>
            </p:cNvPr>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分析应用</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6" name="直接箭头连接符 25">
              <a:extLst>
                <a:ext uri="{FF2B5EF4-FFF2-40B4-BE49-F238E27FC236}">
                  <a16:creationId xmlns:a16="http://schemas.microsoft.com/office/drawing/2014/main" id="{FC18E2C5-FB05-42C6-B92F-58FD56CEA33B}"/>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a16="http://schemas.microsoft.com/office/drawing/2014/main" id="{FC34085D-70C1-461E-BF9C-05229263CF4D}"/>
              </a:ext>
            </a:extLst>
          </p:cNvPr>
          <p:cNvGrpSpPr/>
          <p:nvPr/>
        </p:nvGrpSpPr>
        <p:grpSpPr>
          <a:xfrm>
            <a:off x="5428628" y="5527319"/>
            <a:ext cx="2477419" cy="584775"/>
            <a:chOff x="5724128" y="2210176"/>
            <a:chExt cx="2477419" cy="584775"/>
          </a:xfrm>
          <a:solidFill>
            <a:srgbClr val="FFFFCC"/>
          </a:solidFill>
        </p:grpSpPr>
        <p:sp>
          <p:nvSpPr>
            <p:cNvPr id="28" name="矩形 27">
              <a:extLst>
                <a:ext uri="{FF2B5EF4-FFF2-40B4-BE49-F238E27FC236}">
                  <a16:creationId xmlns:a16="http://schemas.microsoft.com/office/drawing/2014/main" id="{02CFFC2F-C210-4878-BBB5-4B9FA297EFE4}"/>
                </a:ext>
              </a:extLst>
            </p:cNvPr>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仪器</a:t>
              </a:r>
              <a:r>
                <a:rPr lang="zh-CN" altLang="en-US" sz="3200" dirty="0">
                  <a:solidFill>
                    <a:srgbClr val="C00000"/>
                  </a:solidFill>
                  <a:latin typeface="微软雅黑" panose="020B0503020204020204" pitchFamily="34" charset="-122"/>
                  <a:ea typeface="微软雅黑" panose="020B0503020204020204" pitchFamily="34" charset="-122"/>
                </a:rPr>
                <a:t>研制</a:t>
              </a:r>
            </a:p>
          </p:txBody>
        </p:sp>
        <p:cxnSp>
          <p:nvCxnSpPr>
            <p:cNvPr id="29" name="直接箭头连接符 28">
              <a:extLst>
                <a:ext uri="{FF2B5EF4-FFF2-40B4-BE49-F238E27FC236}">
                  <a16:creationId xmlns:a16="http://schemas.microsoft.com/office/drawing/2014/main" id="{60089A10-1D65-400B-84F0-DE782CBC773F}"/>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11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1+#ppt_w/2"/>
                                          </p:val>
                                        </p:tav>
                                        <p:tav tm="100000">
                                          <p:val>
                                            <p:strVal val="#ppt_x"/>
                                          </p:val>
                                        </p:tav>
                                      </p:tavLst>
                                    </p:anim>
                                    <p:anim calcmode="lin" valueType="num">
                                      <p:cBhvr additive="base">
                                        <p:cTn id="2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1+#ppt_w/2"/>
                                          </p:val>
                                        </p:tav>
                                        <p:tav tm="100000">
                                          <p:val>
                                            <p:strVal val="#ppt_x"/>
                                          </p:val>
                                        </p:tav>
                                      </p:tavLst>
                                    </p:anim>
                                    <p:anim calcmode="lin" valueType="num">
                                      <p:cBhvr additive="base">
                                        <p:cTn id="38"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1+#ppt_w/2"/>
                                          </p:val>
                                        </p:tav>
                                        <p:tav tm="100000">
                                          <p:val>
                                            <p:strVal val="#ppt_x"/>
                                          </p:val>
                                        </p:tav>
                                      </p:tavLst>
                                    </p:anim>
                                    <p:anim calcmode="lin" valueType="num">
                                      <p:cBhvr additive="base">
                                        <p:cTn id="44"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3">
            <a:extLst>
              <a:ext uri="{FF2B5EF4-FFF2-40B4-BE49-F238E27FC236}">
                <a16:creationId xmlns:a16="http://schemas.microsoft.com/office/drawing/2014/main" id="{5D295C08-0E86-4D1E-935C-3CB251E00CB5}"/>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B05  </a:t>
            </a:r>
            <a:r>
              <a:rPr lang="zh-CN" altLang="en-US" sz="4000" b="1">
                <a:solidFill>
                  <a:schemeClr val="bg1"/>
                </a:solidFill>
                <a:latin typeface="微软雅黑" panose="020B0503020204020204" pitchFamily="34" charset="-122"/>
                <a:ea typeface="微软雅黑" panose="020B0503020204020204" pitchFamily="34" charset="-122"/>
              </a:rPr>
              <a:t>材料化学与能源化学</a:t>
            </a:r>
          </a:p>
        </p:txBody>
      </p:sp>
      <p:sp>
        <p:nvSpPr>
          <p:cNvPr id="13" name="矩形 12">
            <a:extLst>
              <a:ext uri="{FF2B5EF4-FFF2-40B4-BE49-F238E27FC236}">
                <a16:creationId xmlns:a16="http://schemas.microsoft.com/office/drawing/2014/main" id="{3DC07D84-0572-4761-BBC9-79AC5717B5FD}"/>
              </a:ext>
            </a:extLst>
          </p:cNvPr>
          <p:cNvSpPr/>
          <p:nvPr/>
        </p:nvSpPr>
        <p:spPr>
          <a:xfrm>
            <a:off x="539552" y="836712"/>
            <a:ext cx="8064896" cy="5909310"/>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材料化学是研究材料的设计、制备、结构、性能及应用的科学</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。利用化学原理与方法，在原子和分子水平上设计和制备新材料；通过功能传递、集成与协同实现材料性能调控，探索其在能源、健康、环境和信息等领域的应用。</a:t>
            </a:r>
            <a:endParaRPr lang="en-US" altLang="zh-CN" sz="2800" kern="100">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spcAft>
                <a:spcPts val="0"/>
              </a:spcAft>
            </a:pP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能源化学是利用化学原理与方法，研究能源转化、储存、传输与利用的科学</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。研究新型能量转换和储存机制；设计新材料、构筑新器件、建立新方法，实现能源的绿色高效利用。</a:t>
            </a:r>
          </a:p>
        </p:txBody>
      </p:sp>
    </p:spTree>
    <p:extLst>
      <p:ext uri="{BB962C8B-B14F-4D97-AF65-F5344CB8AC3E}">
        <p14:creationId xmlns:p14="http://schemas.microsoft.com/office/powerpoint/2010/main" val="1853876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1520" y="764704"/>
            <a:ext cx="6048672" cy="6001643"/>
          </a:xfrm>
          <a:prstGeom prst="rect">
            <a:avLst/>
          </a:prstGeom>
        </p:spPr>
        <p:txBody>
          <a:bodyPr wrap="square" numCol="1">
            <a:spAutoFit/>
          </a:bodyPr>
          <a:lstStyle/>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B0501 </a:t>
            </a:r>
            <a:r>
              <a:rPr lang="zh-CN" altLang="en-US" sz="3200">
                <a:solidFill>
                  <a:srgbClr val="0000FF"/>
                </a:solidFill>
                <a:latin typeface="微软雅黑" panose="020B0503020204020204" pitchFamily="34" charset="-122"/>
                <a:ea typeface="微软雅黑" panose="020B0503020204020204" pitchFamily="34" charset="-122"/>
                <a:cs typeface="Times New Roman"/>
              </a:rPr>
              <a:t>无机与纳米材料化学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B0502 </a:t>
            </a:r>
            <a:r>
              <a:rPr lang="zh-CN" altLang="en-US" sz="3200">
                <a:solidFill>
                  <a:srgbClr val="0000FF"/>
                </a:solidFill>
                <a:latin typeface="微软雅黑" panose="020B0503020204020204" pitchFamily="34" charset="-122"/>
                <a:ea typeface="微软雅黑" panose="020B0503020204020204" pitchFamily="34" charset="-122"/>
                <a:cs typeface="Times New Roman"/>
              </a:rPr>
              <a:t>有机高分子功能材料化学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B0503 </a:t>
            </a:r>
            <a:r>
              <a:rPr lang="zh-CN" altLang="en-US" sz="3200">
                <a:solidFill>
                  <a:srgbClr val="0000FF"/>
                </a:solidFill>
                <a:latin typeface="微软雅黑" panose="020B0503020204020204" pitchFamily="34" charset="-122"/>
                <a:ea typeface="微软雅黑" panose="020B0503020204020204" pitchFamily="34" charset="-122"/>
                <a:cs typeface="Times New Roman"/>
              </a:rPr>
              <a:t>有机高分子结构材料化学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B0504 </a:t>
            </a:r>
            <a:r>
              <a:rPr lang="zh-CN" altLang="en-US" sz="3200">
                <a:solidFill>
                  <a:srgbClr val="0000FF"/>
                </a:solidFill>
                <a:latin typeface="微软雅黑" panose="020B0503020204020204" pitchFamily="34" charset="-122"/>
                <a:ea typeface="微软雅黑" panose="020B0503020204020204" pitchFamily="34" charset="-122"/>
                <a:cs typeface="Times New Roman"/>
              </a:rPr>
              <a:t>复合与杂化材料化学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B0505 </a:t>
            </a:r>
            <a:r>
              <a:rPr lang="zh-CN" altLang="en-US" sz="3200">
                <a:solidFill>
                  <a:srgbClr val="0000FF"/>
                </a:solidFill>
                <a:latin typeface="微软雅黑" panose="020B0503020204020204" pitchFamily="34" charset="-122"/>
                <a:ea typeface="微软雅黑" panose="020B0503020204020204" pitchFamily="34" charset="-122"/>
                <a:cs typeface="Times New Roman"/>
              </a:rPr>
              <a:t>智能与仿生材料化学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B0506 </a:t>
            </a:r>
            <a:r>
              <a:rPr lang="zh-CN" altLang="en-US" sz="3200">
                <a:solidFill>
                  <a:srgbClr val="0000FF"/>
                </a:solidFill>
                <a:latin typeface="微软雅黑" panose="020B0503020204020204" pitchFamily="34" charset="-122"/>
                <a:ea typeface="微软雅黑" panose="020B0503020204020204" pitchFamily="34" charset="-122"/>
                <a:cs typeface="Times New Roman"/>
              </a:rPr>
              <a:t>含能材料化学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B0507 </a:t>
            </a:r>
            <a:r>
              <a:rPr lang="zh-CN" altLang="en-US" sz="3200">
                <a:solidFill>
                  <a:srgbClr val="0000FF"/>
                </a:solidFill>
                <a:latin typeface="微软雅黑" panose="020B0503020204020204" pitchFamily="34" charset="-122"/>
                <a:ea typeface="微软雅黑" panose="020B0503020204020204" pitchFamily="34" charset="-122"/>
                <a:cs typeface="Times New Roman"/>
              </a:rPr>
              <a:t>碳基能源化学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B0508 </a:t>
            </a:r>
            <a:r>
              <a:rPr lang="zh-CN" altLang="en-US" sz="3200">
                <a:solidFill>
                  <a:srgbClr val="0000FF"/>
                </a:solidFill>
                <a:latin typeface="微软雅黑" panose="020B0503020204020204" pitchFamily="34" charset="-122"/>
                <a:ea typeface="微软雅黑" panose="020B0503020204020204" pitchFamily="34" charset="-122"/>
                <a:cs typeface="Times New Roman"/>
              </a:rPr>
              <a:t>电化学能源化学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B0509 </a:t>
            </a:r>
            <a:r>
              <a:rPr lang="zh-CN" altLang="en-US" sz="3200">
                <a:solidFill>
                  <a:srgbClr val="0000FF"/>
                </a:solidFill>
                <a:latin typeface="微软雅黑" panose="020B0503020204020204" pitchFamily="34" charset="-122"/>
                <a:ea typeface="微软雅黑" panose="020B0503020204020204" pitchFamily="34" charset="-122"/>
                <a:cs typeface="Times New Roman"/>
              </a:rPr>
              <a:t>可再生与可持续能源化学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a:lnSpc>
                <a:spcPct val="12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B0510 </a:t>
            </a:r>
            <a:r>
              <a:rPr lang="zh-CN" altLang="en-US" sz="3200">
                <a:solidFill>
                  <a:srgbClr val="0000FF"/>
                </a:solidFill>
                <a:latin typeface="微软雅黑" panose="020B0503020204020204" pitchFamily="34" charset="-122"/>
                <a:ea typeface="微软雅黑" panose="020B0503020204020204" pitchFamily="34" charset="-122"/>
                <a:cs typeface="Times New Roman"/>
              </a:rPr>
              <a:t>能量转换材料</a:t>
            </a:r>
            <a:endParaRPr lang="zh-CN" altLang="en-US" sz="3200" dirty="0">
              <a:solidFill>
                <a:srgbClr val="0000FF"/>
              </a:solidFill>
              <a:latin typeface="微软雅黑" panose="020B0503020204020204" pitchFamily="34" charset="-122"/>
              <a:ea typeface="微软雅黑" panose="020B0503020204020204" pitchFamily="34" charset="-122"/>
              <a:cs typeface="Times New Roman"/>
            </a:endParaRPr>
          </a:p>
        </p:txBody>
      </p:sp>
      <p:sp>
        <p:nvSpPr>
          <p:cNvPr id="20" name="TextBox 3">
            <a:extLst>
              <a:ext uri="{FF2B5EF4-FFF2-40B4-BE49-F238E27FC236}">
                <a16:creationId xmlns:a16="http://schemas.microsoft.com/office/drawing/2014/main" id="{5D295C08-0E86-4D1E-935C-3CB251E00CB5}"/>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B05  </a:t>
            </a:r>
            <a:r>
              <a:rPr lang="zh-CN" altLang="en-US" sz="4000" b="1">
                <a:solidFill>
                  <a:schemeClr val="bg1"/>
                </a:solidFill>
                <a:latin typeface="微软雅黑" panose="020B0503020204020204" pitchFamily="34" charset="-122"/>
                <a:ea typeface="微软雅黑" panose="020B0503020204020204" pitchFamily="34" charset="-122"/>
              </a:rPr>
              <a:t>材料化学与能源化学</a:t>
            </a:r>
          </a:p>
        </p:txBody>
      </p:sp>
      <p:grpSp>
        <p:nvGrpSpPr>
          <p:cNvPr id="21" name="组合 20">
            <a:extLst>
              <a:ext uri="{FF2B5EF4-FFF2-40B4-BE49-F238E27FC236}">
                <a16:creationId xmlns:a16="http://schemas.microsoft.com/office/drawing/2014/main" id="{75DE2FCC-68FE-4036-B45C-E125C8AFBCDC}"/>
              </a:ext>
            </a:extLst>
          </p:cNvPr>
          <p:cNvGrpSpPr/>
          <p:nvPr/>
        </p:nvGrpSpPr>
        <p:grpSpPr>
          <a:xfrm>
            <a:off x="6459944" y="1000272"/>
            <a:ext cx="2360488" cy="3033577"/>
            <a:chOff x="5940192" y="3016496"/>
            <a:chExt cx="2360488" cy="3033577"/>
          </a:xfrm>
          <a:solidFill>
            <a:srgbClr val="FFFFCC"/>
          </a:solidFill>
        </p:grpSpPr>
        <p:sp>
          <p:nvSpPr>
            <p:cNvPr id="22" name="矩形 21">
              <a:extLst>
                <a:ext uri="{FF2B5EF4-FFF2-40B4-BE49-F238E27FC236}">
                  <a16:creationId xmlns:a16="http://schemas.microsoft.com/office/drawing/2014/main" id="{064B48D0-FBD8-4F07-8B2A-1FFFB9A3A632}"/>
                </a:ext>
              </a:extLst>
            </p:cNvPr>
            <p:cNvSpPr/>
            <p:nvPr/>
          </p:nvSpPr>
          <p:spPr>
            <a:xfrm>
              <a:off x="6471332" y="4240897"/>
              <a:ext cx="1829348"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材料化学</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23" name="右大括号 22">
              <a:extLst>
                <a:ext uri="{FF2B5EF4-FFF2-40B4-BE49-F238E27FC236}">
                  <a16:creationId xmlns:a16="http://schemas.microsoft.com/office/drawing/2014/main" id="{A90B90AF-1C69-402E-B6BF-433039401A48}"/>
                </a:ext>
              </a:extLst>
            </p:cNvPr>
            <p:cNvSpPr/>
            <p:nvPr/>
          </p:nvSpPr>
          <p:spPr>
            <a:xfrm>
              <a:off x="5940192" y="3016496"/>
              <a:ext cx="427572" cy="3033577"/>
            </a:xfrm>
            <a:prstGeom prst="rightBrace">
              <a:avLst>
                <a:gd name="adj1" fmla="val 51562"/>
                <a:gd name="adj2" fmla="val 50000"/>
              </a:avLst>
            </a:prstGeom>
            <a:noFill/>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4" name="组合 23">
            <a:extLst>
              <a:ext uri="{FF2B5EF4-FFF2-40B4-BE49-F238E27FC236}">
                <a16:creationId xmlns:a16="http://schemas.microsoft.com/office/drawing/2014/main" id="{BAAA8F88-1B0A-467D-BBF4-6775EF99CC4E}"/>
              </a:ext>
            </a:extLst>
          </p:cNvPr>
          <p:cNvGrpSpPr/>
          <p:nvPr/>
        </p:nvGrpSpPr>
        <p:grpSpPr>
          <a:xfrm>
            <a:off x="6459944" y="4509119"/>
            <a:ext cx="2317627" cy="1392587"/>
            <a:chOff x="5944628" y="4941167"/>
            <a:chExt cx="2317627" cy="1392587"/>
          </a:xfrm>
          <a:solidFill>
            <a:srgbClr val="FFFFCC"/>
          </a:solidFill>
        </p:grpSpPr>
        <p:sp>
          <p:nvSpPr>
            <p:cNvPr id="25" name="矩形 24">
              <a:extLst>
                <a:ext uri="{FF2B5EF4-FFF2-40B4-BE49-F238E27FC236}">
                  <a16:creationId xmlns:a16="http://schemas.microsoft.com/office/drawing/2014/main" id="{64F1A30F-5598-4757-BCA7-031991309728}"/>
                </a:ext>
              </a:extLst>
            </p:cNvPr>
            <p:cNvSpPr/>
            <p:nvPr/>
          </p:nvSpPr>
          <p:spPr>
            <a:xfrm>
              <a:off x="6432908" y="5345073"/>
              <a:ext cx="1829347"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能源化学</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26" name="右大括号 25">
              <a:extLst>
                <a:ext uri="{FF2B5EF4-FFF2-40B4-BE49-F238E27FC236}">
                  <a16:creationId xmlns:a16="http://schemas.microsoft.com/office/drawing/2014/main" id="{13EAF68B-CF69-441D-B708-434827039565}"/>
                </a:ext>
              </a:extLst>
            </p:cNvPr>
            <p:cNvSpPr/>
            <p:nvPr/>
          </p:nvSpPr>
          <p:spPr>
            <a:xfrm>
              <a:off x="5944628" y="4941167"/>
              <a:ext cx="360000" cy="1392587"/>
            </a:xfrm>
            <a:prstGeom prst="rightBrace">
              <a:avLst>
                <a:gd name="adj1" fmla="val 51562"/>
                <a:gd name="adj2" fmla="val 50000"/>
              </a:avLst>
            </a:prstGeom>
            <a:noFill/>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 name="组合 26">
            <a:extLst>
              <a:ext uri="{FF2B5EF4-FFF2-40B4-BE49-F238E27FC236}">
                <a16:creationId xmlns:a16="http://schemas.microsoft.com/office/drawing/2014/main" id="{7A878E52-E8D5-4A0E-BE51-F14F7EF9F71D}"/>
              </a:ext>
            </a:extLst>
          </p:cNvPr>
          <p:cNvGrpSpPr/>
          <p:nvPr/>
        </p:nvGrpSpPr>
        <p:grpSpPr>
          <a:xfrm>
            <a:off x="6459944" y="6084585"/>
            <a:ext cx="2432536" cy="584775"/>
            <a:chOff x="5868144" y="2210176"/>
            <a:chExt cx="2432536" cy="584775"/>
          </a:xfrm>
          <a:solidFill>
            <a:srgbClr val="FFFFCC"/>
          </a:solidFill>
        </p:grpSpPr>
        <p:sp>
          <p:nvSpPr>
            <p:cNvPr id="28" name="矩形 27">
              <a:extLst>
                <a:ext uri="{FF2B5EF4-FFF2-40B4-BE49-F238E27FC236}">
                  <a16:creationId xmlns:a16="http://schemas.microsoft.com/office/drawing/2014/main" id="{D6F733A7-C6CC-47EF-8E60-2BD7705FD9FE}"/>
                </a:ext>
              </a:extLst>
            </p:cNvPr>
            <p:cNvSpPr/>
            <p:nvPr/>
          </p:nvSpPr>
          <p:spPr>
            <a:xfrm>
              <a:off x="6471332" y="2210176"/>
              <a:ext cx="1829348" cy="584775"/>
            </a:xfrm>
            <a:prstGeom prst="rect">
              <a:avLst/>
            </a:prstGeom>
            <a:grpFill/>
          </p:spPr>
          <p:txBody>
            <a:bodyPr wrap="non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能量转换</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9" name="直接箭头连接符 28">
              <a:extLst>
                <a:ext uri="{FF2B5EF4-FFF2-40B4-BE49-F238E27FC236}">
                  <a16:creationId xmlns:a16="http://schemas.microsoft.com/office/drawing/2014/main" id="{F4E134B7-7D7D-46FE-BF50-AE01A8DE3CDC}"/>
                </a:ext>
              </a:extLst>
            </p:cNvPr>
            <p:cNvCxnSpPr/>
            <p:nvPr/>
          </p:nvCxnSpPr>
          <p:spPr>
            <a:xfrm>
              <a:off x="5868144" y="2502563"/>
              <a:ext cx="360000"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1067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1+#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1+#ppt_w/2"/>
                                          </p:val>
                                        </p:tav>
                                        <p:tav tm="100000">
                                          <p:val>
                                            <p:strVal val="#ppt_x"/>
                                          </p:val>
                                        </p:tav>
                                      </p:tavLst>
                                    </p:anim>
                                    <p:anim calcmode="lin" valueType="num">
                                      <p:cBhvr additive="base">
                                        <p:cTn id="20"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3">
            <a:extLst>
              <a:ext uri="{FF2B5EF4-FFF2-40B4-BE49-F238E27FC236}">
                <a16:creationId xmlns:a16="http://schemas.microsoft.com/office/drawing/2014/main" id="{BA03C256-BCF6-48FE-9C24-97EBCB6A0095}"/>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B06  </a:t>
            </a:r>
            <a:r>
              <a:rPr lang="zh-CN" altLang="en-US" sz="4000" b="1">
                <a:solidFill>
                  <a:schemeClr val="bg1"/>
                </a:solidFill>
                <a:latin typeface="微软雅黑" panose="020B0503020204020204" pitchFamily="34" charset="-122"/>
                <a:ea typeface="微软雅黑" panose="020B0503020204020204" pitchFamily="34" charset="-122"/>
              </a:rPr>
              <a:t>环境化学</a:t>
            </a:r>
          </a:p>
        </p:txBody>
      </p:sp>
      <p:sp>
        <p:nvSpPr>
          <p:cNvPr id="30" name="矩形 29">
            <a:extLst>
              <a:ext uri="{FF2B5EF4-FFF2-40B4-BE49-F238E27FC236}">
                <a16:creationId xmlns:a16="http://schemas.microsoft.com/office/drawing/2014/main" id="{84F5E1B7-0E29-41C8-825D-C92BA811712B}"/>
              </a:ext>
            </a:extLst>
          </p:cNvPr>
          <p:cNvSpPr/>
          <p:nvPr/>
        </p:nvSpPr>
        <p:spPr>
          <a:xfrm>
            <a:off x="539552" y="1124744"/>
            <a:ext cx="8064896" cy="5262979"/>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环境化学是研究化学物质在环境介质中的存在、特性、行为、效应及其污染控制原理和方法的科学</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。涵盖环境污染化学、污染控制与修复、环境毒理与健康、理论环境化学、放射化学</a:t>
            </a:r>
            <a:r>
              <a:rPr lang="en-US" altLang="zh-CN" sz="2800" kern="10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辐射化学、安全与防护化学等；研究内容从微观机理到宏观规律不断拓展，创新性、系统性、实用性显著提升，在推动学科发展和解决国家重大环境问题中发挥着越来越重要的作用。</a:t>
            </a:r>
          </a:p>
        </p:txBody>
      </p:sp>
    </p:spTree>
    <p:extLst>
      <p:ext uri="{BB962C8B-B14F-4D97-AF65-F5344CB8AC3E}">
        <p14:creationId xmlns:p14="http://schemas.microsoft.com/office/powerpoint/2010/main" val="237956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7544" y="1424965"/>
            <a:ext cx="5472608" cy="4524315"/>
          </a:xfrm>
          <a:prstGeom prst="rect">
            <a:avLst/>
          </a:prstGeom>
        </p:spPr>
        <p:txBody>
          <a:bodyPr wrap="square" numCol="1">
            <a:spAutoFit/>
          </a:bodyPr>
          <a:lstStyle/>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B0601 </a:t>
            </a:r>
            <a:r>
              <a:rPr lang="zh-CN" altLang="en-US" sz="3200">
                <a:solidFill>
                  <a:srgbClr val="0000FF"/>
                </a:solidFill>
                <a:latin typeface="微软雅黑" panose="020B0503020204020204" pitchFamily="34" charset="-122"/>
                <a:ea typeface="微软雅黑" panose="020B0503020204020204" pitchFamily="34" charset="-122"/>
                <a:cs typeface="Times New Roman"/>
              </a:rPr>
              <a:t>环境污染化学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B0602 </a:t>
            </a:r>
            <a:r>
              <a:rPr lang="zh-CN" altLang="en-US" sz="3200">
                <a:solidFill>
                  <a:srgbClr val="0000FF"/>
                </a:solidFill>
                <a:latin typeface="微软雅黑" panose="020B0503020204020204" pitchFamily="34" charset="-122"/>
                <a:ea typeface="微软雅黑" panose="020B0503020204020204" pitchFamily="34" charset="-122"/>
                <a:cs typeface="Times New Roman"/>
              </a:rPr>
              <a:t>污染控制与修复</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B0603 </a:t>
            </a:r>
            <a:r>
              <a:rPr lang="zh-CN" altLang="en-US" sz="3200">
                <a:solidFill>
                  <a:srgbClr val="0000FF"/>
                </a:solidFill>
                <a:latin typeface="微软雅黑" panose="020B0503020204020204" pitchFamily="34" charset="-122"/>
                <a:ea typeface="微软雅黑" panose="020B0503020204020204" pitchFamily="34" charset="-122"/>
                <a:cs typeface="Times New Roman"/>
              </a:rPr>
              <a:t>环境毒理与健康</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B0604 </a:t>
            </a:r>
            <a:r>
              <a:rPr lang="zh-CN" altLang="en-US" sz="3200">
                <a:solidFill>
                  <a:srgbClr val="0000FF"/>
                </a:solidFill>
                <a:latin typeface="微软雅黑" panose="020B0503020204020204" pitchFamily="34" charset="-122"/>
                <a:ea typeface="微软雅黑" panose="020B0503020204020204" pitchFamily="34" charset="-122"/>
                <a:cs typeface="Times New Roman"/>
              </a:rPr>
              <a:t>理论环境化学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B0605 </a:t>
            </a:r>
            <a:r>
              <a:rPr lang="zh-CN" altLang="en-US" sz="3200">
                <a:solidFill>
                  <a:srgbClr val="0000FF"/>
                </a:solidFill>
                <a:latin typeface="微软雅黑" panose="020B0503020204020204" pitchFamily="34" charset="-122"/>
                <a:ea typeface="微软雅黑" panose="020B0503020204020204" pitchFamily="34" charset="-122"/>
                <a:cs typeface="Times New Roman"/>
              </a:rPr>
              <a:t>放射化学与辐射化学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B0606 </a:t>
            </a:r>
            <a:r>
              <a:rPr lang="zh-CN" altLang="en-US" sz="3200">
                <a:solidFill>
                  <a:srgbClr val="0000FF"/>
                </a:solidFill>
                <a:latin typeface="微软雅黑" panose="020B0503020204020204" pitchFamily="34" charset="-122"/>
                <a:ea typeface="微软雅黑" panose="020B0503020204020204" pitchFamily="34" charset="-122"/>
                <a:cs typeface="Times New Roman"/>
              </a:rPr>
              <a:t>安全与防护化学</a:t>
            </a:r>
            <a:endParaRPr lang="zh-CN" altLang="en-US" sz="3200" dirty="0">
              <a:solidFill>
                <a:srgbClr val="0000FF"/>
              </a:solidFill>
              <a:latin typeface="微软雅黑" panose="020B0503020204020204" pitchFamily="34" charset="-122"/>
              <a:ea typeface="微软雅黑" panose="020B0503020204020204" pitchFamily="34" charset="-122"/>
              <a:cs typeface="Times New Roman"/>
            </a:endParaRPr>
          </a:p>
        </p:txBody>
      </p:sp>
      <p:grpSp>
        <p:nvGrpSpPr>
          <p:cNvPr id="11" name="组合 10"/>
          <p:cNvGrpSpPr/>
          <p:nvPr/>
        </p:nvGrpSpPr>
        <p:grpSpPr>
          <a:xfrm>
            <a:off x="6004692" y="1556598"/>
            <a:ext cx="2477419" cy="584775"/>
            <a:chOff x="5724128" y="2210176"/>
            <a:chExt cx="2477419" cy="584775"/>
          </a:xfrm>
          <a:solidFill>
            <a:srgbClr val="FFFFCC"/>
          </a:solidFill>
        </p:grpSpPr>
        <p:sp>
          <p:nvSpPr>
            <p:cNvPr id="12" name="矩形 11"/>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污染分析</a:t>
              </a:r>
            </a:p>
          </p:txBody>
        </p:sp>
        <p:cxnSp>
          <p:nvCxnSpPr>
            <p:cNvPr id="13" name="直接箭头连接符 12"/>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6004692" y="2289376"/>
            <a:ext cx="2477419" cy="584775"/>
            <a:chOff x="5724128" y="2210176"/>
            <a:chExt cx="2477419" cy="584775"/>
          </a:xfrm>
          <a:solidFill>
            <a:srgbClr val="FFFFCC"/>
          </a:solidFill>
        </p:grpSpPr>
        <p:sp>
          <p:nvSpPr>
            <p:cNvPr id="15" name="矩形 14"/>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污染控制</a:t>
              </a:r>
            </a:p>
          </p:txBody>
        </p:sp>
        <p:cxnSp>
          <p:nvCxnSpPr>
            <p:cNvPr id="16" name="直接箭头连接符 15"/>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6004692" y="3022154"/>
            <a:ext cx="2477419" cy="584775"/>
            <a:chOff x="5724128" y="2210176"/>
            <a:chExt cx="2477419" cy="584775"/>
          </a:xfrm>
          <a:solidFill>
            <a:srgbClr val="FFFFCC"/>
          </a:solidFill>
        </p:grpSpPr>
        <p:sp>
          <p:nvSpPr>
            <p:cNvPr id="18" name="矩形 17"/>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生态健康</a:t>
              </a:r>
            </a:p>
          </p:txBody>
        </p:sp>
        <p:cxnSp>
          <p:nvCxnSpPr>
            <p:cNvPr id="19" name="直接箭头连接符 18"/>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6004692" y="3754932"/>
            <a:ext cx="2477419" cy="584775"/>
            <a:chOff x="5724128" y="2210176"/>
            <a:chExt cx="2477419" cy="584775"/>
          </a:xfrm>
          <a:solidFill>
            <a:srgbClr val="FFFFCC"/>
          </a:solidFill>
        </p:grpSpPr>
        <p:sp>
          <p:nvSpPr>
            <p:cNvPr id="21" name="矩形 20"/>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环境理论</a:t>
              </a:r>
            </a:p>
          </p:txBody>
        </p:sp>
        <p:cxnSp>
          <p:nvCxnSpPr>
            <p:cNvPr id="22" name="直接箭头连接符 21"/>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6004692" y="4487710"/>
            <a:ext cx="2477419" cy="584775"/>
            <a:chOff x="5724128" y="2210176"/>
            <a:chExt cx="2477419" cy="584775"/>
          </a:xfrm>
          <a:solidFill>
            <a:srgbClr val="FFFFCC"/>
          </a:solidFill>
        </p:grpSpPr>
        <p:sp>
          <p:nvSpPr>
            <p:cNvPr id="24" name="矩形 23"/>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放射辐射</a:t>
              </a:r>
            </a:p>
          </p:txBody>
        </p:sp>
        <p:cxnSp>
          <p:nvCxnSpPr>
            <p:cNvPr id="25" name="直接箭头连接符 24"/>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TextBox 3">
            <a:extLst>
              <a:ext uri="{FF2B5EF4-FFF2-40B4-BE49-F238E27FC236}">
                <a16:creationId xmlns:a16="http://schemas.microsoft.com/office/drawing/2014/main" id="{BA03C256-BCF6-48FE-9C24-97EBCB6A0095}"/>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B06  </a:t>
            </a:r>
            <a:r>
              <a:rPr lang="zh-CN" altLang="en-US" sz="4000" b="1">
                <a:solidFill>
                  <a:schemeClr val="bg1"/>
                </a:solidFill>
                <a:latin typeface="微软雅黑" panose="020B0503020204020204" pitchFamily="34" charset="-122"/>
                <a:ea typeface="微软雅黑" panose="020B0503020204020204" pitchFamily="34" charset="-122"/>
              </a:rPr>
              <a:t>环境化学</a:t>
            </a:r>
          </a:p>
        </p:txBody>
      </p:sp>
      <p:grpSp>
        <p:nvGrpSpPr>
          <p:cNvPr id="27" name="组合 26">
            <a:extLst>
              <a:ext uri="{FF2B5EF4-FFF2-40B4-BE49-F238E27FC236}">
                <a16:creationId xmlns:a16="http://schemas.microsoft.com/office/drawing/2014/main" id="{8EF4E73C-F3C0-4765-A5B3-C73ADA272FD4}"/>
              </a:ext>
            </a:extLst>
          </p:cNvPr>
          <p:cNvGrpSpPr/>
          <p:nvPr/>
        </p:nvGrpSpPr>
        <p:grpSpPr>
          <a:xfrm>
            <a:off x="6004692" y="5220489"/>
            <a:ext cx="2477419" cy="584775"/>
            <a:chOff x="5724128" y="2210176"/>
            <a:chExt cx="2477419" cy="584775"/>
          </a:xfrm>
          <a:solidFill>
            <a:srgbClr val="FFFFCC"/>
          </a:solidFill>
        </p:grpSpPr>
        <p:sp>
          <p:nvSpPr>
            <p:cNvPr id="28" name="矩形 27">
              <a:extLst>
                <a:ext uri="{FF2B5EF4-FFF2-40B4-BE49-F238E27FC236}">
                  <a16:creationId xmlns:a16="http://schemas.microsoft.com/office/drawing/2014/main" id="{90FD3BC4-DD18-4263-B376-B23FF96FBCAD}"/>
                </a:ext>
              </a:extLst>
            </p:cNvPr>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公共安全</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9" name="直接箭头连接符 28">
              <a:extLst>
                <a:ext uri="{FF2B5EF4-FFF2-40B4-BE49-F238E27FC236}">
                  <a16:creationId xmlns:a16="http://schemas.microsoft.com/office/drawing/2014/main" id="{EF9F3D26-A233-4C57-A196-E9E1A9364580}"/>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68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1+#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1+#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1+#ppt_w/2"/>
                                          </p:val>
                                        </p:tav>
                                        <p:tav tm="100000">
                                          <p:val>
                                            <p:strVal val="#ppt_x"/>
                                          </p:val>
                                        </p:tav>
                                      </p:tavLst>
                                    </p:anim>
                                    <p:anim calcmode="lin" valueType="num">
                                      <p:cBhvr additive="base">
                                        <p:cTn id="2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1+#ppt_w/2"/>
                                          </p:val>
                                        </p:tav>
                                        <p:tav tm="100000">
                                          <p:val>
                                            <p:strVal val="#ppt_x"/>
                                          </p:val>
                                        </p:tav>
                                      </p:tavLst>
                                    </p:anim>
                                    <p:anim calcmode="lin" valueType="num">
                                      <p:cBhvr additive="base">
                                        <p:cTn id="32"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1+#ppt_w/2"/>
                                          </p:val>
                                        </p:tav>
                                        <p:tav tm="100000">
                                          <p:val>
                                            <p:strVal val="#ppt_x"/>
                                          </p:val>
                                        </p:tav>
                                      </p:tavLst>
                                    </p:anim>
                                    <p:anim calcmode="lin" valueType="num">
                                      <p:cBhvr additive="base">
                                        <p:cTn id="38"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43608" y="2426995"/>
            <a:ext cx="7056784" cy="2177840"/>
          </a:xfrm>
          <a:prstGeom prst="rect">
            <a:avLst/>
          </a:prstGeom>
        </p:spPr>
        <p:txBody>
          <a:bodyPr wrap="square">
            <a:spAutoFit/>
          </a:bodyPr>
          <a:lstStyle/>
          <a:p>
            <a:pPr algn="ctr">
              <a:lnSpc>
                <a:spcPct val="150000"/>
              </a:lnSpc>
            </a:pPr>
            <a:r>
              <a:rPr lang="zh-CN" altLang="en-US" sz="4800">
                <a:solidFill>
                  <a:srgbClr val="C00000"/>
                </a:solidFill>
                <a:latin typeface="微软雅黑" panose="020B0503020204020204" pitchFamily="34" charset="-122"/>
                <a:ea typeface="微软雅黑" panose="020B0503020204020204" pitchFamily="34" charset="-122"/>
              </a:rPr>
              <a:t>实现</a:t>
            </a:r>
            <a:r>
              <a:rPr lang="zh-CN" altLang="en-US" sz="4800" dirty="0">
                <a:solidFill>
                  <a:srgbClr val="C00000"/>
                </a:solidFill>
                <a:latin typeface="微软雅黑" panose="020B0503020204020204" pitchFamily="34" charset="-122"/>
                <a:ea typeface="微软雅黑" panose="020B0503020204020204" pitchFamily="34" charset="-122"/>
              </a:rPr>
              <a:t>化学合成、过程及功能的精准控制和规律认知</a:t>
            </a:r>
            <a:endParaRPr lang="zh-CN" altLang="en-US" sz="4400" dirty="0">
              <a:solidFill>
                <a:srgbClr val="C00000"/>
              </a:solidFill>
              <a:latin typeface="微软雅黑" panose="020B0503020204020204" pitchFamily="34" charset="-122"/>
              <a:ea typeface="微软雅黑" panose="020B0503020204020204" pitchFamily="34" charset="-122"/>
            </a:endParaRPr>
          </a:p>
        </p:txBody>
      </p:sp>
      <p:sp>
        <p:nvSpPr>
          <p:cNvPr id="5" name="TextBox 3">
            <a:extLst>
              <a:ext uri="{FF2B5EF4-FFF2-40B4-BE49-F238E27FC236}">
                <a16:creationId xmlns:a16="http://schemas.microsoft.com/office/drawing/2014/main" id="{95785351-85E4-4120-A13E-163B32531AED}"/>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化学的核心问题</a:t>
            </a:r>
          </a:p>
        </p:txBody>
      </p:sp>
    </p:spTree>
    <p:extLst>
      <p:ext uri="{BB962C8B-B14F-4D97-AF65-F5344CB8AC3E}">
        <p14:creationId xmlns:p14="http://schemas.microsoft.com/office/powerpoint/2010/main" val="1382508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3">
            <a:extLst>
              <a:ext uri="{FF2B5EF4-FFF2-40B4-BE49-F238E27FC236}">
                <a16:creationId xmlns:a16="http://schemas.microsoft.com/office/drawing/2014/main" id="{8FB68877-FFBC-445E-B91D-880068B1B053}"/>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B07 </a:t>
            </a:r>
            <a:r>
              <a:rPr lang="zh-CN" altLang="en-US" sz="4000" b="1">
                <a:solidFill>
                  <a:schemeClr val="bg1"/>
                </a:solidFill>
                <a:latin typeface="微软雅黑" panose="020B0503020204020204" pitchFamily="34" charset="-122"/>
                <a:ea typeface="微软雅黑" panose="020B0503020204020204" pitchFamily="34" charset="-122"/>
              </a:rPr>
              <a:t>化学生物学</a:t>
            </a:r>
          </a:p>
        </p:txBody>
      </p:sp>
      <p:sp>
        <p:nvSpPr>
          <p:cNvPr id="33" name="矩形 32">
            <a:extLst>
              <a:ext uri="{FF2B5EF4-FFF2-40B4-BE49-F238E27FC236}">
                <a16:creationId xmlns:a16="http://schemas.microsoft.com/office/drawing/2014/main" id="{9A1546FB-DE7A-4A7A-8353-56CCFD5F4990}"/>
              </a:ext>
            </a:extLst>
          </p:cNvPr>
          <p:cNvSpPr/>
          <p:nvPr/>
        </p:nvSpPr>
        <p:spPr>
          <a:xfrm>
            <a:off x="539552" y="1260624"/>
            <a:ext cx="8064896" cy="461664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化学生物学利用外源的化学物质，通过介入式化学方法或途径，在分子层面上对生命体系进行精准修饰或调控。</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创造新反应技术和新分子工具，为生命科学的研究提供新的思路和理念；彰显其在研究生命过程（或功能）可视、可控、可创造的进程中的重要作用；关注生命科学中重要分子事件的过程和动态规律，发挥化学的特点和创造性。</a:t>
            </a:r>
          </a:p>
        </p:txBody>
      </p:sp>
    </p:spTree>
    <p:extLst>
      <p:ext uri="{BB962C8B-B14F-4D97-AF65-F5344CB8AC3E}">
        <p14:creationId xmlns:p14="http://schemas.microsoft.com/office/powerpoint/2010/main" val="3210329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504" y="1340768"/>
            <a:ext cx="6048672" cy="4524315"/>
          </a:xfrm>
          <a:prstGeom prst="rect">
            <a:avLst/>
          </a:prstGeom>
        </p:spPr>
        <p:txBody>
          <a:bodyPr wrap="square" numCol="1">
            <a:spAutoFit/>
          </a:bodyPr>
          <a:lstStyle/>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B0701 </a:t>
            </a:r>
            <a:r>
              <a:rPr lang="zh-CN" altLang="en-US" sz="3200">
                <a:solidFill>
                  <a:srgbClr val="0000FF"/>
                </a:solidFill>
                <a:latin typeface="微软雅黑" panose="020B0503020204020204" pitchFamily="34" charset="-122"/>
                <a:ea typeface="微软雅黑" panose="020B0503020204020204" pitchFamily="34" charset="-122"/>
                <a:cs typeface="Times New Roman"/>
              </a:rPr>
              <a:t>分子探针</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B0702 </a:t>
            </a:r>
            <a:r>
              <a:rPr lang="zh-CN" altLang="en-US" sz="3200">
                <a:solidFill>
                  <a:srgbClr val="0000FF"/>
                </a:solidFill>
                <a:latin typeface="微软雅黑" panose="020B0503020204020204" pitchFamily="34" charset="-122"/>
                <a:ea typeface="微软雅黑" panose="020B0503020204020204" pitchFamily="34" charset="-122"/>
                <a:cs typeface="Times New Roman"/>
              </a:rPr>
              <a:t>生物分子的化学生物学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B0703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化学遗传学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B0704 </a:t>
            </a:r>
            <a:r>
              <a:rPr lang="zh-CN" altLang="en-US" sz="3200">
                <a:solidFill>
                  <a:srgbClr val="0000FF"/>
                </a:solidFill>
                <a:latin typeface="微软雅黑" panose="020B0503020204020204" pitchFamily="34" charset="-122"/>
                <a:ea typeface="微软雅黑" panose="020B0503020204020204" pitchFamily="34" charset="-122"/>
                <a:cs typeface="Times New Roman"/>
              </a:rPr>
              <a:t>生物合成化学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B0705 </a:t>
            </a:r>
            <a:r>
              <a:rPr lang="zh-CN" altLang="en-US" sz="3200">
                <a:solidFill>
                  <a:srgbClr val="0000FF"/>
                </a:solidFill>
                <a:latin typeface="微软雅黑" panose="020B0503020204020204" pitchFamily="34" charset="-122"/>
                <a:ea typeface="微软雅黑" panose="020B0503020204020204" pitchFamily="34" charset="-122"/>
                <a:cs typeface="Times New Roman"/>
              </a:rPr>
              <a:t>药物化学生物学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439863" indent="-1300163">
              <a:lnSpc>
                <a:spcPct val="15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B0706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化学生物学理论与技术</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p:txBody>
      </p:sp>
      <p:grpSp>
        <p:nvGrpSpPr>
          <p:cNvPr id="14" name="组合 13"/>
          <p:cNvGrpSpPr/>
          <p:nvPr/>
        </p:nvGrpSpPr>
        <p:grpSpPr>
          <a:xfrm>
            <a:off x="5932684" y="1484784"/>
            <a:ext cx="2887788" cy="584775"/>
            <a:chOff x="5724128" y="2210176"/>
            <a:chExt cx="2887788" cy="584775"/>
          </a:xfrm>
          <a:solidFill>
            <a:srgbClr val="FFFFCC"/>
          </a:solidFill>
        </p:grpSpPr>
        <p:sp>
          <p:nvSpPr>
            <p:cNvPr id="15" name="矩形 14"/>
            <p:cNvSpPr/>
            <p:nvPr/>
          </p:nvSpPr>
          <p:spPr>
            <a:xfrm>
              <a:off x="6372200" y="2210176"/>
              <a:ext cx="2239716"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生物小分子</a:t>
              </a:r>
            </a:p>
          </p:txBody>
        </p:sp>
        <p:cxnSp>
          <p:nvCxnSpPr>
            <p:cNvPr id="16" name="直接箭头连接符 15"/>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5932684" y="2219266"/>
            <a:ext cx="2887788" cy="584775"/>
            <a:chOff x="5724128" y="2210176"/>
            <a:chExt cx="2887788" cy="584775"/>
          </a:xfrm>
          <a:solidFill>
            <a:srgbClr val="FFFFCC"/>
          </a:solidFill>
        </p:grpSpPr>
        <p:sp>
          <p:nvSpPr>
            <p:cNvPr id="18" name="矩形 17"/>
            <p:cNvSpPr/>
            <p:nvPr/>
          </p:nvSpPr>
          <p:spPr>
            <a:xfrm>
              <a:off x="6372200" y="2210176"/>
              <a:ext cx="2239716"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生物大分子</a:t>
              </a:r>
            </a:p>
          </p:txBody>
        </p:sp>
        <p:cxnSp>
          <p:nvCxnSpPr>
            <p:cNvPr id="19" name="直接箭头连接符 18"/>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5932684" y="2953748"/>
            <a:ext cx="2887788" cy="584775"/>
            <a:chOff x="5724128" y="2210176"/>
            <a:chExt cx="2887788" cy="584775"/>
          </a:xfrm>
          <a:solidFill>
            <a:srgbClr val="FFFFCC"/>
          </a:solidFill>
        </p:grpSpPr>
        <p:sp>
          <p:nvSpPr>
            <p:cNvPr id="21" name="矩形 20"/>
            <p:cNvSpPr/>
            <p:nvPr/>
          </p:nvSpPr>
          <p:spPr>
            <a:xfrm>
              <a:off x="6372200" y="2210176"/>
              <a:ext cx="2239716"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化学与遗传</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2" name="直接箭头连接符 21"/>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5932684" y="5157192"/>
            <a:ext cx="2887788" cy="584775"/>
            <a:chOff x="5724128" y="2210176"/>
            <a:chExt cx="2887788" cy="584775"/>
          </a:xfrm>
          <a:solidFill>
            <a:srgbClr val="FFFFCC"/>
          </a:solidFill>
        </p:grpSpPr>
        <p:sp>
          <p:nvSpPr>
            <p:cNvPr id="24" name="矩形 23"/>
            <p:cNvSpPr/>
            <p:nvPr/>
          </p:nvSpPr>
          <p:spPr>
            <a:xfrm>
              <a:off x="6372200" y="2210176"/>
              <a:ext cx="2239716"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方法与技术</a:t>
              </a:r>
            </a:p>
          </p:txBody>
        </p:sp>
        <p:cxnSp>
          <p:nvCxnSpPr>
            <p:cNvPr id="25" name="直接箭头连接符 24"/>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TextBox 3">
            <a:extLst>
              <a:ext uri="{FF2B5EF4-FFF2-40B4-BE49-F238E27FC236}">
                <a16:creationId xmlns:a16="http://schemas.microsoft.com/office/drawing/2014/main" id="{8FB68877-FFBC-445E-B91D-880068B1B053}"/>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B07 </a:t>
            </a:r>
            <a:r>
              <a:rPr lang="zh-CN" altLang="en-US" sz="4000" b="1">
                <a:solidFill>
                  <a:schemeClr val="bg1"/>
                </a:solidFill>
                <a:latin typeface="微软雅黑" panose="020B0503020204020204" pitchFamily="34" charset="-122"/>
                <a:ea typeface="微软雅黑" panose="020B0503020204020204" pitchFamily="34" charset="-122"/>
              </a:rPr>
              <a:t>化学生物学</a:t>
            </a:r>
          </a:p>
        </p:txBody>
      </p:sp>
      <p:grpSp>
        <p:nvGrpSpPr>
          <p:cNvPr id="27" name="组合 26">
            <a:extLst>
              <a:ext uri="{FF2B5EF4-FFF2-40B4-BE49-F238E27FC236}">
                <a16:creationId xmlns:a16="http://schemas.microsoft.com/office/drawing/2014/main" id="{4213BA23-2964-4D54-AD78-E1F843FF0EF6}"/>
              </a:ext>
            </a:extLst>
          </p:cNvPr>
          <p:cNvGrpSpPr/>
          <p:nvPr/>
        </p:nvGrpSpPr>
        <p:grpSpPr>
          <a:xfrm>
            <a:off x="5932684" y="3688230"/>
            <a:ext cx="2477419" cy="584775"/>
            <a:chOff x="5724128" y="2210176"/>
            <a:chExt cx="2477419" cy="584775"/>
          </a:xfrm>
          <a:solidFill>
            <a:srgbClr val="FFFFCC"/>
          </a:solidFill>
        </p:grpSpPr>
        <p:sp>
          <p:nvSpPr>
            <p:cNvPr id="28" name="矩形 27">
              <a:extLst>
                <a:ext uri="{FF2B5EF4-FFF2-40B4-BE49-F238E27FC236}">
                  <a16:creationId xmlns:a16="http://schemas.microsoft.com/office/drawing/2014/main" id="{B6BDA8CD-EBD5-44F5-96BC-5206647F5D63}"/>
                </a:ext>
              </a:extLst>
            </p:cNvPr>
            <p:cNvSpPr/>
            <p:nvPr/>
          </p:nvSpPr>
          <p:spPr>
            <a:xfrm>
              <a:off x="6372200" y="2210176"/>
              <a:ext cx="1829347" cy="584775"/>
            </a:xfrm>
            <a:prstGeom prst="rect">
              <a:avLst/>
            </a:prstGeom>
            <a:grp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生化合成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9" name="直接箭头连接符 28">
              <a:extLst>
                <a:ext uri="{FF2B5EF4-FFF2-40B4-BE49-F238E27FC236}">
                  <a16:creationId xmlns:a16="http://schemas.microsoft.com/office/drawing/2014/main" id="{C1E2CE7E-6128-451E-91DD-6A0B3AF450A5}"/>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30" name="组合 29">
            <a:extLst>
              <a:ext uri="{FF2B5EF4-FFF2-40B4-BE49-F238E27FC236}">
                <a16:creationId xmlns:a16="http://schemas.microsoft.com/office/drawing/2014/main" id="{6EAFD145-89D6-4975-9B3A-7F6EEC853D7F}"/>
              </a:ext>
            </a:extLst>
          </p:cNvPr>
          <p:cNvGrpSpPr/>
          <p:nvPr/>
        </p:nvGrpSpPr>
        <p:grpSpPr>
          <a:xfrm>
            <a:off x="5932684" y="4422712"/>
            <a:ext cx="2477419" cy="584775"/>
            <a:chOff x="5724128" y="2210176"/>
            <a:chExt cx="2477419" cy="584775"/>
          </a:xfrm>
          <a:solidFill>
            <a:srgbClr val="FFFFCC"/>
          </a:solidFill>
        </p:grpSpPr>
        <p:sp>
          <p:nvSpPr>
            <p:cNvPr id="31" name="矩形 30">
              <a:extLst>
                <a:ext uri="{FF2B5EF4-FFF2-40B4-BE49-F238E27FC236}">
                  <a16:creationId xmlns:a16="http://schemas.microsoft.com/office/drawing/2014/main" id="{7A619BF0-962F-4539-AE6C-DA164143DED5}"/>
                </a:ext>
              </a:extLst>
            </p:cNvPr>
            <p:cNvSpPr/>
            <p:nvPr/>
          </p:nvSpPr>
          <p:spPr>
            <a:xfrm>
              <a:off x="6372200" y="2210176"/>
              <a:ext cx="1829347" cy="584775"/>
            </a:xfrm>
            <a:prstGeom prst="rect">
              <a:avLst/>
            </a:prstGeom>
            <a:grp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药物化学</a:t>
              </a:r>
            </a:p>
          </p:txBody>
        </p:sp>
        <p:cxnSp>
          <p:nvCxnSpPr>
            <p:cNvPr id="32" name="直接箭头连接符 31">
              <a:extLst>
                <a:ext uri="{FF2B5EF4-FFF2-40B4-BE49-F238E27FC236}">
                  <a16:creationId xmlns:a16="http://schemas.microsoft.com/office/drawing/2014/main" id="{1E9CA721-75FF-4B33-8708-1E94FCC0155C}"/>
                </a:ext>
              </a:extLst>
            </p:cNvPr>
            <p:cNvCxnSpPr/>
            <p:nvPr/>
          </p:nvCxnSpPr>
          <p:spPr>
            <a:xfrm>
              <a:off x="5724128" y="2502563"/>
              <a:ext cx="576064" cy="0"/>
            </a:xfrm>
            <a:prstGeom prst="straightConnector1">
              <a:avLst/>
            </a:prstGeom>
            <a:grpFill/>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7324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1+#ppt_w/2"/>
                                          </p:val>
                                        </p:tav>
                                        <p:tav tm="100000">
                                          <p:val>
                                            <p:strVal val="#ppt_x"/>
                                          </p:val>
                                        </p:tav>
                                      </p:tavLst>
                                    </p:anim>
                                    <p:anim calcmode="lin" valueType="num">
                                      <p:cBhvr additive="base">
                                        <p:cTn id="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1+#ppt_w/2"/>
                                          </p:val>
                                        </p:tav>
                                        <p:tav tm="100000">
                                          <p:val>
                                            <p:strVal val="#ppt_x"/>
                                          </p:val>
                                        </p:tav>
                                      </p:tavLst>
                                    </p:anim>
                                    <p:anim calcmode="lin" valueType="num">
                                      <p:cBhvr additive="base">
                                        <p:cTn id="26"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1+#ppt_w/2"/>
                                          </p:val>
                                        </p:tav>
                                        <p:tav tm="100000">
                                          <p:val>
                                            <p:strVal val="#ppt_x"/>
                                          </p:val>
                                        </p:tav>
                                      </p:tavLst>
                                    </p:anim>
                                    <p:anim calcmode="lin" valueType="num">
                                      <p:cBhvr additive="base">
                                        <p:cTn id="32"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1+#ppt_w/2"/>
                                          </p:val>
                                        </p:tav>
                                        <p:tav tm="100000">
                                          <p:val>
                                            <p:strVal val="#ppt_x"/>
                                          </p:val>
                                        </p:tav>
                                      </p:tavLst>
                                    </p:anim>
                                    <p:anim calcmode="lin" valueType="num">
                                      <p:cBhvr additive="base">
                                        <p:cTn id="38"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3">
            <a:extLst>
              <a:ext uri="{FF2B5EF4-FFF2-40B4-BE49-F238E27FC236}">
                <a16:creationId xmlns:a16="http://schemas.microsoft.com/office/drawing/2014/main" id="{8251B676-12AB-4925-8588-7C1BA9651BB1}"/>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B08 </a:t>
            </a:r>
            <a:r>
              <a:rPr lang="zh-CN" altLang="en-US" sz="4000" b="1">
                <a:solidFill>
                  <a:schemeClr val="bg1"/>
                </a:solidFill>
                <a:latin typeface="微软雅黑" panose="020B0503020204020204" pitchFamily="34" charset="-122"/>
                <a:ea typeface="微软雅黑" panose="020B0503020204020204" pitchFamily="34" charset="-122"/>
              </a:rPr>
              <a:t>化学工程与工业化学</a:t>
            </a:r>
          </a:p>
        </p:txBody>
      </p:sp>
      <p:sp>
        <p:nvSpPr>
          <p:cNvPr id="19" name="矩形 18">
            <a:extLst>
              <a:ext uri="{FF2B5EF4-FFF2-40B4-BE49-F238E27FC236}">
                <a16:creationId xmlns:a16="http://schemas.microsoft.com/office/drawing/2014/main" id="{BFDA56E3-99B5-4030-BF59-ED1894E6EB3A}"/>
              </a:ext>
            </a:extLst>
          </p:cNvPr>
          <p:cNvSpPr/>
          <p:nvPr/>
        </p:nvSpPr>
        <p:spPr>
          <a:xfrm>
            <a:off x="539552" y="1260624"/>
            <a:ext cx="8064896" cy="4616648"/>
          </a:xfrm>
          <a:prstGeom prst="rect">
            <a:avLst/>
          </a:prstGeom>
        </p:spPr>
        <p:txBody>
          <a:bodyPr wrap="square">
            <a:spAutoFit/>
          </a:bodyPr>
          <a:lstStyle/>
          <a:p>
            <a:pPr algn="just">
              <a:lnSpc>
                <a:spcPct val="150000"/>
              </a:lnSpc>
              <a:spcAft>
                <a:spcPts val="0"/>
              </a:spcAft>
            </a:pPr>
            <a:r>
              <a:rPr lang="zh-CN" altLang="en-US" sz="28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化学工程与工业化学是研究物质转化过程中物质运动、传递、反应及其相互关系的科学</a:t>
            </a:r>
            <a:r>
              <a:rPr lang="zh-CN" altLang="en-US" sz="2800" kern="100">
                <a:latin typeface="微软雅黑" panose="020B0503020204020204" pitchFamily="34" charset="-122"/>
                <a:ea typeface="微软雅黑" panose="020B0503020204020204" pitchFamily="34" charset="-122"/>
                <a:cs typeface="Times New Roman" panose="02020603050405020304" pitchFamily="18" charset="0"/>
              </a:rPr>
              <a:t>。认识物质转化过程中传递现象和规律及其对反应本身和目标产品性能的影响；研究绿色高效地进行物质转化的工艺、流程和设备；建立工业化（规模）的设计、放大和调控的理论和方法；关注化学与化工的交叉融合，实现新理论、新概念、新方法的工业应用。</a:t>
            </a:r>
          </a:p>
        </p:txBody>
      </p:sp>
    </p:spTree>
    <p:extLst>
      <p:ext uri="{BB962C8B-B14F-4D97-AF65-F5344CB8AC3E}">
        <p14:creationId xmlns:p14="http://schemas.microsoft.com/office/powerpoint/2010/main" val="24132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764704"/>
            <a:ext cx="5976664" cy="6050887"/>
          </a:xfrm>
          <a:prstGeom prst="rect">
            <a:avLst/>
          </a:prstGeom>
        </p:spPr>
        <p:txBody>
          <a:bodyPr wrap="square" numCol="1">
            <a:spAutoFit/>
          </a:bodyPr>
          <a:lstStyle/>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B0801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化工热力学</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B0802 </a:t>
            </a:r>
            <a:r>
              <a:rPr lang="zh-CN" altLang="en-US" sz="3200">
                <a:solidFill>
                  <a:srgbClr val="0000FF"/>
                </a:solidFill>
                <a:latin typeface="微软雅黑" panose="020B0503020204020204" pitchFamily="34" charset="-122"/>
                <a:ea typeface="微软雅黑" panose="020B0503020204020204" pitchFamily="34" charset="-122"/>
                <a:cs typeface="Times New Roman"/>
              </a:rPr>
              <a:t>传递过程</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B0803 </a:t>
            </a:r>
            <a:r>
              <a:rPr lang="zh-CN" altLang="en-US" sz="3200">
                <a:solidFill>
                  <a:srgbClr val="0000FF"/>
                </a:solidFill>
                <a:latin typeface="微软雅黑" panose="020B0503020204020204" pitchFamily="34" charset="-122"/>
                <a:ea typeface="微软雅黑" panose="020B0503020204020204" pitchFamily="34" charset="-122"/>
                <a:cs typeface="Times New Roman"/>
              </a:rPr>
              <a:t>反应工程</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B0804 </a:t>
            </a:r>
            <a:r>
              <a:rPr lang="zh-CN" altLang="en-US" sz="3200">
                <a:solidFill>
                  <a:srgbClr val="0000FF"/>
                </a:solidFill>
                <a:latin typeface="微软雅黑" panose="020B0503020204020204" pitchFamily="34" charset="-122"/>
                <a:ea typeface="微软雅黑" panose="020B0503020204020204" pitchFamily="34" charset="-122"/>
                <a:cs typeface="Times New Roman"/>
              </a:rPr>
              <a:t>分离工程</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B0805 </a:t>
            </a:r>
            <a:r>
              <a:rPr lang="zh-CN" altLang="en-US" sz="3200">
                <a:solidFill>
                  <a:srgbClr val="0000FF"/>
                </a:solidFill>
                <a:latin typeface="微软雅黑" panose="020B0503020204020204" pitchFamily="34" charset="-122"/>
                <a:ea typeface="微软雅黑" panose="020B0503020204020204" pitchFamily="34" charset="-122"/>
                <a:cs typeface="Times New Roman"/>
              </a:rPr>
              <a:t>化工装备与过程强化</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B0806 </a:t>
            </a:r>
            <a:r>
              <a:rPr lang="zh-CN" altLang="en-US" sz="3200">
                <a:solidFill>
                  <a:srgbClr val="0000FF"/>
                </a:solidFill>
                <a:latin typeface="微软雅黑" panose="020B0503020204020204" pitchFamily="34" charset="-122"/>
                <a:ea typeface="微软雅黑" panose="020B0503020204020204" pitchFamily="34" charset="-122"/>
                <a:cs typeface="Times New Roman"/>
              </a:rPr>
              <a:t>系统过程与化工安全</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B0807 </a:t>
            </a:r>
            <a:r>
              <a:rPr lang="zh-CN" altLang="en-US" sz="3200">
                <a:solidFill>
                  <a:srgbClr val="0000FF"/>
                </a:solidFill>
                <a:latin typeface="微软雅黑" panose="020B0503020204020204" pitchFamily="34" charset="-122"/>
                <a:ea typeface="微软雅黑" panose="020B0503020204020204" pitchFamily="34" charset="-122"/>
                <a:cs typeface="Times New Roman"/>
              </a:rPr>
              <a:t>生物化工与轻化工</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B0808 </a:t>
            </a:r>
            <a:r>
              <a:rPr lang="zh-CN" altLang="en-US" sz="3200">
                <a:solidFill>
                  <a:srgbClr val="0000FF"/>
                </a:solidFill>
                <a:latin typeface="微软雅黑" panose="020B0503020204020204" pitchFamily="34" charset="-122"/>
                <a:ea typeface="微软雅黑" panose="020B0503020204020204" pitchFamily="34" charset="-122"/>
                <a:cs typeface="Times New Roman"/>
              </a:rPr>
              <a:t>精细化工与绿色制造</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B0809 </a:t>
            </a:r>
            <a:r>
              <a:rPr lang="zh-CN" altLang="en-US" sz="3200">
                <a:solidFill>
                  <a:srgbClr val="0000FF"/>
                </a:solidFill>
                <a:latin typeface="微软雅黑" panose="020B0503020204020204" pitchFamily="34" charset="-122"/>
                <a:ea typeface="微软雅黑" panose="020B0503020204020204" pitchFamily="34" charset="-122"/>
                <a:cs typeface="Times New Roman"/>
              </a:rPr>
              <a:t>材料化工与产品工程</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B0810 </a:t>
            </a:r>
            <a:r>
              <a:rPr lang="zh-CN" altLang="en-US" sz="3200">
                <a:solidFill>
                  <a:srgbClr val="0000FF"/>
                </a:solidFill>
                <a:latin typeface="微软雅黑" panose="020B0503020204020204" pitchFamily="34" charset="-122"/>
                <a:ea typeface="微软雅黑" panose="020B0503020204020204" pitchFamily="34" charset="-122"/>
                <a:cs typeface="Times New Roman"/>
              </a:rPr>
              <a:t>能源化工</a:t>
            </a:r>
            <a:endParaRPr lang="en-US" altLang="zh-CN" sz="3200">
              <a:solidFill>
                <a:srgbClr val="0000FF"/>
              </a:solidFill>
              <a:latin typeface="微软雅黑" panose="020B0503020204020204" pitchFamily="34" charset="-122"/>
              <a:ea typeface="微软雅黑" panose="020B0503020204020204" pitchFamily="34" charset="-122"/>
              <a:cs typeface="Times New Roman"/>
            </a:endParaRPr>
          </a:p>
          <a:p>
            <a:pPr marL="139700">
              <a:lnSpc>
                <a:spcPct val="110000"/>
              </a:lnSpc>
              <a:spcAft>
                <a:spcPts val="0"/>
              </a:spcAft>
            </a:pPr>
            <a:r>
              <a:rPr lang="en-US" altLang="zh-CN" sz="3200">
                <a:solidFill>
                  <a:srgbClr val="0000FF"/>
                </a:solidFill>
                <a:latin typeface="微软雅黑" panose="020B0503020204020204" pitchFamily="34" charset="-122"/>
                <a:ea typeface="微软雅黑" panose="020B0503020204020204" pitchFamily="34" charset="-122"/>
                <a:cs typeface="Times New Roman"/>
              </a:rPr>
              <a:t>B0811 </a:t>
            </a:r>
            <a:r>
              <a:rPr lang="zh-CN" altLang="en-US" sz="3200">
                <a:solidFill>
                  <a:srgbClr val="0000FF"/>
                </a:solidFill>
                <a:latin typeface="微软雅黑" panose="020B0503020204020204" pitchFamily="34" charset="-122"/>
                <a:ea typeface="微软雅黑" panose="020B0503020204020204" pitchFamily="34" charset="-122"/>
                <a:cs typeface="Times New Roman"/>
              </a:rPr>
              <a:t>资源与环境化工</a:t>
            </a:r>
            <a:endParaRPr lang="zh-CN" altLang="en-US" sz="3200" dirty="0">
              <a:solidFill>
                <a:srgbClr val="0000FF"/>
              </a:solidFill>
              <a:latin typeface="微软雅黑" panose="020B0503020204020204" pitchFamily="34" charset="-122"/>
              <a:ea typeface="微软雅黑" panose="020B0503020204020204" pitchFamily="34" charset="-122"/>
              <a:cs typeface="Times New Roman"/>
            </a:endParaRPr>
          </a:p>
        </p:txBody>
      </p:sp>
      <p:grpSp>
        <p:nvGrpSpPr>
          <p:cNvPr id="5" name="组合 4"/>
          <p:cNvGrpSpPr/>
          <p:nvPr/>
        </p:nvGrpSpPr>
        <p:grpSpPr>
          <a:xfrm>
            <a:off x="6459944" y="764704"/>
            <a:ext cx="2477419" cy="584775"/>
            <a:chOff x="5724128" y="2210176"/>
            <a:chExt cx="2477419" cy="584775"/>
          </a:xfrm>
        </p:grpSpPr>
        <p:sp>
          <p:nvSpPr>
            <p:cNvPr id="6" name="矩形 5"/>
            <p:cNvSpPr/>
            <p:nvPr/>
          </p:nvSpPr>
          <p:spPr>
            <a:xfrm>
              <a:off x="6372200" y="2210176"/>
              <a:ext cx="1829347" cy="584775"/>
            </a:xfrm>
            <a:prstGeom prst="rect">
              <a:avLst/>
            </a:prstGeom>
            <a:solidFill>
              <a:srgbClr val="FFFFCC"/>
            </a:solidFill>
          </p:spPr>
          <p:txBody>
            <a:bodyPr wrap="none">
              <a:spAutoFit/>
            </a:bodyPr>
            <a:lstStyle/>
            <a:p>
              <a:pPr marL="3175" lvl="0"/>
              <a:r>
                <a:rPr lang="zh-CN" altLang="en-US" sz="3200" dirty="0">
                  <a:solidFill>
                    <a:srgbClr val="C00000"/>
                  </a:solidFill>
                  <a:latin typeface="微软雅黑" panose="020B0503020204020204" pitchFamily="34" charset="-122"/>
                  <a:ea typeface="微软雅黑" panose="020B0503020204020204" pitchFamily="34" charset="-122"/>
                </a:rPr>
                <a:t>化工基础</a:t>
              </a:r>
            </a:p>
          </p:txBody>
        </p:sp>
        <p:cxnSp>
          <p:nvCxnSpPr>
            <p:cNvPr id="7" name="直接箭头连接符 6"/>
            <p:cNvCxnSpPr/>
            <p:nvPr/>
          </p:nvCxnSpPr>
          <p:spPr>
            <a:xfrm>
              <a:off x="5724128" y="2502563"/>
              <a:ext cx="576064"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6" name="TextBox 3">
            <a:extLst>
              <a:ext uri="{FF2B5EF4-FFF2-40B4-BE49-F238E27FC236}">
                <a16:creationId xmlns:a16="http://schemas.microsoft.com/office/drawing/2014/main" id="{8251B676-12AB-4925-8588-7C1BA9651BB1}"/>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B08 </a:t>
            </a:r>
            <a:r>
              <a:rPr lang="zh-CN" altLang="en-US" sz="4000" b="1">
                <a:solidFill>
                  <a:schemeClr val="bg1"/>
                </a:solidFill>
                <a:latin typeface="微软雅黑" panose="020B0503020204020204" pitchFamily="34" charset="-122"/>
                <a:ea typeface="微软雅黑" panose="020B0503020204020204" pitchFamily="34" charset="-122"/>
              </a:rPr>
              <a:t>化学工程与工业化学</a:t>
            </a:r>
          </a:p>
        </p:txBody>
      </p:sp>
      <p:grpSp>
        <p:nvGrpSpPr>
          <p:cNvPr id="27" name="组合 26">
            <a:extLst>
              <a:ext uri="{FF2B5EF4-FFF2-40B4-BE49-F238E27FC236}">
                <a16:creationId xmlns:a16="http://schemas.microsoft.com/office/drawing/2014/main" id="{CEFB3FF5-08BE-4C6D-9FD6-1A7470CC6FA1}"/>
              </a:ext>
            </a:extLst>
          </p:cNvPr>
          <p:cNvGrpSpPr/>
          <p:nvPr/>
        </p:nvGrpSpPr>
        <p:grpSpPr>
          <a:xfrm>
            <a:off x="6459944" y="1432322"/>
            <a:ext cx="2461682" cy="1307098"/>
            <a:chOff x="5940192" y="3016497"/>
            <a:chExt cx="2461682" cy="1307098"/>
          </a:xfrm>
        </p:grpSpPr>
        <p:sp>
          <p:nvSpPr>
            <p:cNvPr id="28" name="矩形 27">
              <a:extLst>
                <a:ext uri="{FF2B5EF4-FFF2-40B4-BE49-F238E27FC236}">
                  <a16:creationId xmlns:a16="http://schemas.microsoft.com/office/drawing/2014/main" id="{E0AB89C0-52D3-4759-A59E-B4C1AE91B25E}"/>
                </a:ext>
              </a:extLst>
            </p:cNvPr>
            <p:cNvSpPr/>
            <p:nvPr/>
          </p:nvSpPr>
          <p:spPr>
            <a:xfrm>
              <a:off x="6572528" y="3131437"/>
              <a:ext cx="1829346" cy="1077218"/>
            </a:xfrm>
            <a:prstGeom prst="rect">
              <a:avLst/>
            </a:prstGeom>
            <a:solidFill>
              <a:srgbClr val="FFFFCC"/>
            </a:solidFill>
          </p:spPr>
          <p:txBody>
            <a:bodyPr wrap="squar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传递、反应与分离</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29" name="右大括号 28">
              <a:extLst>
                <a:ext uri="{FF2B5EF4-FFF2-40B4-BE49-F238E27FC236}">
                  <a16:creationId xmlns:a16="http://schemas.microsoft.com/office/drawing/2014/main" id="{E0B511A0-D0AA-4806-9F90-CF904E6FDFAF}"/>
                </a:ext>
              </a:extLst>
            </p:cNvPr>
            <p:cNvSpPr/>
            <p:nvPr/>
          </p:nvSpPr>
          <p:spPr>
            <a:xfrm>
              <a:off x="5940192" y="3016497"/>
              <a:ext cx="427572" cy="1307098"/>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 name="组合 29">
            <a:extLst>
              <a:ext uri="{FF2B5EF4-FFF2-40B4-BE49-F238E27FC236}">
                <a16:creationId xmlns:a16="http://schemas.microsoft.com/office/drawing/2014/main" id="{2C2D75BA-927F-46F1-9E43-D5580DF40F40}"/>
              </a:ext>
            </a:extLst>
          </p:cNvPr>
          <p:cNvGrpSpPr/>
          <p:nvPr/>
        </p:nvGrpSpPr>
        <p:grpSpPr>
          <a:xfrm>
            <a:off x="6459944" y="3116780"/>
            <a:ext cx="2461682" cy="707886"/>
            <a:chOff x="5940192" y="3018627"/>
            <a:chExt cx="2461682" cy="707886"/>
          </a:xfrm>
        </p:grpSpPr>
        <p:sp>
          <p:nvSpPr>
            <p:cNvPr id="31" name="矩形 30">
              <a:extLst>
                <a:ext uri="{FF2B5EF4-FFF2-40B4-BE49-F238E27FC236}">
                  <a16:creationId xmlns:a16="http://schemas.microsoft.com/office/drawing/2014/main" id="{30BABF02-36F2-4B71-99A1-7AE376743EC6}"/>
                </a:ext>
              </a:extLst>
            </p:cNvPr>
            <p:cNvSpPr/>
            <p:nvPr/>
          </p:nvSpPr>
          <p:spPr>
            <a:xfrm>
              <a:off x="6572528" y="3080183"/>
              <a:ext cx="1829346" cy="584775"/>
            </a:xfrm>
            <a:prstGeom prst="rect">
              <a:avLst/>
            </a:prstGeom>
            <a:solidFill>
              <a:srgbClr val="FFFFCC"/>
            </a:solidFill>
          </p:spPr>
          <p:txBody>
            <a:bodyPr wrap="squar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装备安全</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32" name="右大括号 31">
              <a:extLst>
                <a:ext uri="{FF2B5EF4-FFF2-40B4-BE49-F238E27FC236}">
                  <a16:creationId xmlns:a16="http://schemas.microsoft.com/office/drawing/2014/main" id="{96137A9F-E310-4FAF-B862-B024D1E3F39F}"/>
                </a:ext>
              </a:extLst>
            </p:cNvPr>
            <p:cNvSpPr/>
            <p:nvPr/>
          </p:nvSpPr>
          <p:spPr>
            <a:xfrm>
              <a:off x="5940192" y="3018627"/>
              <a:ext cx="427572" cy="707886"/>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3" name="组合 32">
            <a:extLst>
              <a:ext uri="{FF2B5EF4-FFF2-40B4-BE49-F238E27FC236}">
                <a16:creationId xmlns:a16="http://schemas.microsoft.com/office/drawing/2014/main" id="{FC42BDD1-F915-4022-BE74-5490573E253F}"/>
              </a:ext>
            </a:extLst>
          </p:cNvPr>
          <p:cNvGrpSpPr/>
          <p:nvPr/>
        </p:nvGrpSpPr>
        <p:grpSpPr>
          <a:xfrm>
            <a:off x="6459944" y="4149080"/>
            <a:ext cx="2461682" cy="1307098"/>
            <a:chOff x="5940192" y="3016497"/>
            <a:chExt cx="2461682" cy="1307098"/>
          </a:xfrm>
        </p:grpSpPr>
        <p:sp>
          <p:nvSpPr>
            <p:cNvPr id="34" name="矩形 33">
              <a:extLst>
                <a:ext uri="{FF2B5EF4-FFF2-40B4-BE49-F238E27FC236}">
                  <a16:creationId xmlns:a16="http://schemas.microsoft.com/office/drawing/2014/main" id="{3A279E84-E37D-4D11-AA19-09EB38D9CC6B}"/>
                </a:ext>
              </a:extLst>
            </p:cNvPr>
            <p:cNvSpPr/>
            <p:nvPr/>
          </p:nvSpPr>
          <p:spPr>
            <a:xfrm>
              <a:off x="6572528" y="3377659"/>
              <a:ext cx="1829346" cy="584775"/>
            </a:xfrm>
            <a:prstGeom prst="rect">
              <a:avLst/>
            </a:prstGeom>
            <a:solidFill>
              <a:srgbClr val="FFFFCC"/>
            </a:solidFill>
          </p:spPr>
          <p:txBody>
            <a:bodyPr wrap="squar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化工生产</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35" name="右大括号 34">
              <a:extLst>
                <a:ext uri="{FF2B5EF4-FFF2-40B4-BE49-F238E27FC236}">
                  <a16:creationId xmlns:a16="http://schemas.microsoft.com/office/drawing/2014/main" id="{7CA0632E-6A4F-41D3-9D2A-31894CC8013F}"/>
                </a:ext>
              </a:extLst>
            </p:cNvPr>
            <p:cNvSpPr/>
            <p:nvPr/>
          </p:nvSpPr>
          <p:spPr>
            <a:xfrm>
              <a:off x="5940192" y="3016497"/>
              <a:ext cx="427572" cy="1307098"/>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9" name="组合 38">
            <a:extLst>
              <a:ext uri="{FF2B5EF4-FFF2-40B4-BE49-F238E27FC236}">
                <a16:creationId xmlns:a16="http://schemas.microsoft.com/office/drawing/2014/main" id="{FAB97392-46C2-4029-8A18-C98B5A90870D}"/>
              </a:ext>
            </a:extLst>
          </p:cNvPr>
          <p:cNvGrpSpPr/>
          <p:nvPr/>
        </p:nvGrpSpPr>
        <p:grpSpPr>
          <a:xfrm>
            <a:off x="6459944" y="5867772"/>
            <a:ext cx="2461682" cy="707886"/>
            <a:chOff x="5940192" y="3018627"/>
            <a:chExt cx="2461682" cy="707886"/>
          </a:xfrm>
        </p:grpSpPr>
        <p:sp>
          <p:nvSpPr>
            <p:cNvPr id="40" name="矩形 39">
              <a:extLst>
                <a:ext uri="{FF2B5EF4-FFF2-40B4-BE49-F238E27FC236}">
                  <a16:creationId xmlns:a16="http://schemas.microsoft.com/office/drawing/2014/main" id="{17951CF8-4E1A-4D77-8821-1E9497A9EC30}"/>
                </a:ext>
              </a:extLst>
            </p:cNvPr>
            <p:cNvSpPr/>
            <p:nvPr/>
          </p:nvSpPr>
          <p:spPr>
            <a:xfrm>
              <a:off x="6572528" y="3080183"/>
              <a:ext cx="1829346" cy="584775"/>
            </a:xfrm>
            <a:prstGeom prst="rect">
              <a:avLst/>
            </a:prstGeom>
            <a:solidFill>
              <a:srgbClr val="FFFFCC"/>
            </a:solidFill>
          </p:spPr>
          <p:txBody>
            <a:bodyPr wrap="square">
              <a:spAutoFit/>
            </a:bodyPr>
            <a:lstStyle/>
            <a:p>
              <a:pPr marL="3175" lvl="0" algn="ctr"/>
              <a:r>
                <a:rPr lang="zh-CN" altLang="en-US" sz="3200">
                  <a:solidFill>
                    <a:srgbClr val="C00000"/>
                  </a:solidFill>
                  <a:latin typeface="微软雅黑" panose="020B0503020204020204" pitchFamily="34" charset="-122"/>
                  <a:ea typeface="微软雅黑" panose="020B0503020204020204" pitchFamily="34" charset="-122"/>
                </a:rPr>
                <a:t>资源能源</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41" name="右大括号 40">
              <a:extLst>
                <a:ext uri="{FF2B5EF4-FFF2-40B4-BE49-F238E27FC236}">
                  <a16:creationId xmlns:a16="http://schemas.microsoft.com/office/drawing/2014/main" id="{B2B04F07-C8C7-4F51-BC65-34AC7E694BE8}"/>
                </a:ext>
              </a:extLst>
            </p:cNvPr>
            <p:cNvSpPr/>
            <p:nvPr/>
          </p:nvSpPr>
          <p:spPr>
            <a:xfrm>
              <a:off x="5940192" y="3018627"/>
              <a:ext cx="427572" cy="707886"/>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86050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1+#ppt_w/2"/>
                                          </p:val>
                                        </p:tav>
                                        <p:tav tm="100000">
                                          <p:val>
                                            <p:strVal val="#ppt_x"/>
                                          </p:val>
                                        </p:tav>
                                      </p:tavLst>
                                    </p:anim>
                                    <p:anim calcmode="lin" valueType="num">
                                      <p:cBhvr additive="base">
                                        <p:cTn id="14"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1+#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additive="base">
                                        <p:cTn id="25" dur="500" fill="hold"/>
                                        <p:tgtEl>
                                          <p:spTgt spid="33"/>
                                        </p:tgtEl>
                                        <p:attrNameLst>
                                          <p:attrName>ppt_x</p:attrName>
                                        </p:attrNameLst>
                                      </p:cBhvr>
                                      <p:tavLst>
                                        <p:tav tm="0">
                                          <p:val>
                                            <p:strVal val="1+#ppt_w/2"/>
                                          </p:val>
                                        </p:tav>
                                        <p:tav tm="100000">
                                          <p:val>
                                            <p:strVal val="#ppt_x"/>
                                          </p:val>
                                        </p:tav>
                                      </p:tavLst>
                                    </p:anim>
                                    <p:anim calcmode="lin" valueType="num">
                                      <p:cBhvr additive="base">
                                        <p:cTn id="26"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1+#ppt_w/2"/>
                                          </p:val>
                                        </p:tav>
                                        <p:tav tm="100000">
                                          <p:val>
                                            <p:strVal val="#ppt_x"/>
                                          </p:val>
                                        </p:tav>
                                      </p:tavLst>
                                    </p:anim>
                                    <p:anim calcmode="lin" valueType="num">
                                      <p:cBhvr additive="base">
                                        <p:cTn id="32"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17180" y="3013502"/>
            <a:ext cx="7109640" cy="923330"/>
          </a:xfrm>
          <a:prstGeom prst="rect">
            <a:avLst/>
          </a:prstGeom>
        </p:spPr>
        <p:txBody>
          <a:bodyPr wrap="none">
            <a:spAutoFit/>
          </a:bodyPr>
          <a:lstStyle/>
          <a:p>
            <a:pPr algn="ctr"/>
            <a:r>
              <a:rPr lang="zh-CN" altLang="en-US" sz="5400">
                <a:solidFill>
                  <a:srgbClr val="0000FF"/>
                </a:solidFill>
                <a:latin typeface="微软雅黑" panose="020B0503020204020204" pitchFamily="34" charset="-122"/>
                <a:ea typeface="微软雅黑" panose="020B0503020204020204" pitchFamily="34" charset="-122"/>
              </a:rPr>
              <a:t>新旧代码系统对照说明</a:t>
            </a:r>
            <a:endParaRPr lang="zh-CN" altLang="en-US" sz="54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67122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新、旧代码的差异变动</a:t>
            </a:r>
          </a:p>
        </p:txBody>
      </p:sp>
      <p:sp>
        <p:nvSpPr>
          <p:cNvPr id="3" name="矩形 2">
            <a:extLst>
              <a:ext uri="{FF2B5EF4-FFF2-40B4-BE49-F238E27FC236}">
                <a16:creationId xmlns:a16="http://schemas.microsoft.com/office/drawing/2014/main" id="{C4AAC906-4A52-43F0-B7E1-A592ED62D0EA}"/>
              </a:ext>
            </a:extLst>
          </p:cNvPr>
          <p:cNvSpPr/>
          <p:nvPr/>
        </p:nvSpPr>
        <p:spPr>
          <a:xfrm>
            <a:off x="611560" y="739725"/>
            <a:ext cx="5544616" cy="6001643"/>
          </a:xfrm>
          <a:prstGeom prst="rect">
            <a:avLst/>
          </a:prstGeom>
        </p:spPr>
        <p:txBody>
          <a:bodyPr wrap="square">
            <a:spAutoFit/>
          </a:bodyPr>
          <a:lstStyle/>
          <a:p>
            <a:pPr>
              <a:lnSpc>
                <a:spcPct val="150000"/>
              </a:lnSpc>
            </a:pPr>
            <a:r>
              <a:rPr lang="en-US" altLang="zh-CN" sz="3200">
                <a:solidFill>
                  <a:srgbClr val="C00000"/>
                </a:solidFill>
                <a:latin typeface="微软雅黑" panose="020B0503020204020204" pitchFamily="34" charset="-122"/>
                <a:ea typeface="微软雅黑" panose="020B0503020204020204" pitchFamily="34" charset="-122"/>
              </a:rPr>
              <a:t>B01 </a:t>
            </a:r>
            <a:r>
              <a:rPr lang="zh-CN" altLang="en-US" sz="3200">
                <a:solidFill>
                  <a:srgbClr val="C00000"/>
                </a:solidFill>
                <a:latin typeface="微软雅黑" panose="020B0503020204020204" pitchFamily="34" charset="-122"/>
                <a:ea typeface="微软雅黑" panose="020B0503020204020204" pitchFamily="34" charset="-122"/>
              </a:rPr>
              <a:t>合成</a:t>
            </a:r>
            <a:r>
              <a:rPr lang="zh-CN" altLang="en-US" sz="3200" dirty="0">
                <a:solidFill>
                  <a:srgbClr val="C00000"/>
                </a:solidFill>
                <a:latin typeface="微软雅黑" panose="020B0503020204020204" pitchFamily="34" charset="-122"/>
                <a:ea typeface="微软雅黑" panose="020B0503020204020204" pitchFamily="34" charset="-122"/>
              </a:rPr>
              <a:t>化学</a:t>
            </a:r>
            <a:endParaRPr lang="en-US" altLang="zh-CN" sz="3200" dirty="0">
              <a:solidFill>
                <a:srgbClr val="C00000"/>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C00000"/>
                </a:solidFill>
                <a:latin typeface="微软雅黑" panose="020B0503020204020204" pitchFamily="34" charset="-122"/>
                <a:ea typeface="微软雅黑" panose="020B0503020204020204" pitchFamily="34" charset="-122"/>
              </a:rPr>
              <a:t>B02 </a:t>
            </a:r>
            <a:r>
              <a:rPr lang="zh-CN" altLang="en-US" sz="3200">
                <a:solidFill>
                  <a:srgbClr val="C00000"/>
                </a:solidFill>
                <a:latin typeface="微软雅黑" panose="020B0503020204020204" pitchFamily="34" charset="-122"/>
                <a:ea typeface="微软雅黑" panose="020B0503020204020204" pitchFamily="34" charset="-122"/>
              </a:rPr>
              <a:t>催化</a:t>
            </a:r>
            <a:r>
              <a:rPr lang="zh-CN" altLang="en-US" sz="3200" dirty="0">
                <a:solidFill>
                  <a:srgbClr val="C00000"/>
                </a:solidFill>
                <a:latin typeface="微软雅黑" panose="020B0503020204020204" pitchFamily="34" charset="-122"/>
                <a:ea typeface="微软雅黑" panose="020B0503020204020204" pitchFamily="34" charset="-122"/>
              </a:rPr>
              <a:t>与表界面化学</a:t>
            </a:r>
          </a:p>
          <a:p>
            <a:pPr lvl="0">
              <a:lnSpc>
                <a:spcPct val="150000"/>
              </a:lnSpc>
            </a:pPr>
            <a:r>
              <a:rPr lang="en-US" altLang="zh-CN" sz="3200">
                <a:solidFill>
                  <a:srgbClr val="C00000"/>
                </a:solidFill>
                <a:latin typeface="微软雅黑" panose="020B0503020204020204" pitchFamily="34" charset="-122"/>
                <a:ea typeface="微软雅黑" panose="020B0503020204020204" pitchFamily="34" charset="-122"/>
              </a:rPr>
              <a:t>B03 </a:t>
            </a:r>
            <a:r>
              <a:rPr lang="zh-CN" altLang="en-US" sz="3200">
                <a:solidFill>
                  <a:srgbClr val="C00000"/>
                </a:solidFill>
                <a:latin typeface="微软雅黑" panose="020B0503020204020204" pitchFamily="34" charset="-122"/>
                <a:ea typeface="微软雅黑" panose="020B0503020204020204" pitchFamily="34" charset="-122"/>
              </a:rPr>
              <a:t>化学</a:t>
            </a:r>
            <a:r>
              <a:rPr lang="zh-CN" altLang="en-US" sz="3200" dirty="0">
                <a:solidFill>
                  <a:srgbClr val="C00000"/>
                </a:solidFill>
                <a:latin typeface="微软雅黑" panose="020B0503020204020204" pitchFamily="34" charset="-122"/>
                <a:ea typeface="微软雅黑" panose="020B0503020204020204" pitchFamily="34" charset="-122"/>
              </a:rPr>
              <a:t>理论与机制</a:t>
            </a:r>
            <a:endParaRPr lang="en-US" altLang="zh-CN" sz="3200" dirty="0">
              <a:solidFill>
                <a:srgbClr val="C00000"/>
              </a:solidFill>
              <a:latin typeface="微软雅黑" panose="020B0503020204020204" pitchFamily="34" charset="-122"/>
              <a:ea typeface="微软雅黑" panose="020B0503020204020204" pitchFamily="34" charset="-122"/>
            </a:endParaRPr>
          </a:p>
          <a:p>
            <a:pPr lvl="0">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B04 </a:t>
            </a:r>
            <a:r>
              <a:rPr lang="zh-CN" altLang="en-US" sz="3200">
                <a:solidFill>
                  <a:srgbClr val="0000FF"/>
                </a:solidFill>
                <a:latin typeface="微软雅黑" panose="020B0503020204020204" pitchFamily="34" charset="-122"/>
                <a:ea typeface="微软雅黑" panose="020B0503020204020204" pitchFamily="34" charset="-122"/>
              </a:rPr>
              <a:t>化学测量学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C00000"/>
                </a:solidFill>
                <a:latin typeface="微软雅黑" panose="020B0503020204020204" pitchFamily="34" charset="-122"/>
                <a:ea typeface="微软雅黑" panose="020B0503020204020204" pitchFamily="34" charset="-122"/>
              </a:rPr>
              <a:t>B05 </a:t>
            </a:r>
            <a:r>
              <a:rPr lang="zh-CN" altLang="en-US" sz="3200">
                <a:solidFill>
                  <a:srgbClr val="C00000"/>
                </a:solidFill>
                <a:latin typeface="微软雅黑" panose="020B0503020204020204" pitchFamily="34" charset="-122"/>
                <a:ea typeface="微软雅黑" panose="020B0503020204020204" pitchFamily="34" charset="-122"/>
              </a:rPr>
              <a:t>材料化学与能源化学</a:t>
            </a:r>
            <a:endParaRPr lang="en-US" altLang="zh-CN" sz="3200">
              <a:solidFill>
                <a:srgbClr val="C00000"/>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B06 </a:t>
            </a:r>
            <a:r>
              <a:rPr lang="zh-CN" altLang="en-US" sz="3200">
                <a:solidFill>
                  <a:srgbClr val="0000FF"/>
                </a:solidFill>
                <a:latin typeface="微软雅黑" panose="020B0503020204020204" pitchFamily="34" charset="-122"/>
                <a:ea typeface="微软雅黑" panose="020B0503020204020204" pitchFamily="34" charset="-122"/>
              </a:rPr>
              <a:t>环境化学</a:t>
            </a:r>
            <a:endParaRPr lang="en-US" altLang="zh-CN" sz="3200">
              <a:solidFill>
                <a:srgbClr val="0000FF"/>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C00000"/>
                </a:solidFill>
                <a:latin typeface="微软雅黑" panose="020B0503020204020204" pitchFamily="34" charset="-122"/>
                <a:ea typeface="微软雅黑" panose="020B0503020204020204" pitchFamily="34" charset="-122"/>
              </a:rPr>
              <a:t>B07 </a:t>
            </a:r>
            <a:r>
              <a:rPr lang="zh-CN" altLang="en-US" sz="3200">
                <a:solidFill>
                  <a:srgbClr val="C00000"/>
                </a:solidFill>
                <a:latin typeface="微软雅黑" panose="020B0503020204020204" pitchFamily="34" charset="-122"/>
                <a:ea typeface="微软雅黑" panose="020B0503020204020204" pitchFamily="34" charset="-122"/>
              </a:rPr>
              <a:t>化学生物学</a:t>
            </a:r>
            <a:endParaRPr lang="en-US" altLang="zh-CN" sz="3200">
              <a:solidFill>
                <a:srgbClr val="C00000"/>
              </a:solidFill>
              <a:latin typeface="微软雅黑" panose="020B0503020204020204" pitchFamily="34" charset="-122"/>
              <a:ea typeface="微软雅黑" panose="020B0503020204020204" pitchFamily="34" charset="-122"/>
            </a:endParaRPr>
          </a:p>
          <a:p>
            <a:pPr>
              <a:lnSpc>
                <a:spcPct val="150000"/>
              </a:lnSpc>
            </a:pPr>
            <a:r>
              <a:rPr lang="en-US" altLang="zh-CN" sz="3200">
                <a:solidFill>
                  <a:srgbClr val="0000FF"/>
                </a:solidFill>
                <a:latin typeface="微软雅黑" panose="020B0503020204020204" pitchFamily="34" charset="-122"/>
                <a:ea typeface="微软雅黑" panose="020B0503020204020204" pitchFamily="34" charset="-122"/>
              </a:rPr>
              <a:t>B08 </a:t>
            </a:r>
            <a:r>
              <a:rPr lang="zh-CN" altLang="en-US" sz="3200">
                <a:solidFill>
                  <a:srgbClr val="0000FF"/>
                </a:solidFill>
                <a:latin typeface="微软雅黑" panose="020B0503020204020204" pitchFamily="34" charset="-122"/>
                <a:ea typeface="微软雅黑" panose="020B0503020204020204" pitchFamily="34" charset="-122"/>
              </a:rPr>
              <a:t>化学工程与工业化学</a:t>
            </a:r>
            <a:endParaRPr lang="zh-CN" altLang="en-US" sz="3200" dirty="0">
              <a:solidFill>
                <a:srgbClr val="0000FF"/>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0376AEF0-0B5E-4DF8-B2A2-64E35450DDCE}"/>
              </a:ext>
            </a:extLst>
          </p:cNvPr>
          <p:cNvGrpSpPr/>
          <p:nvPr/>
        </p:nvGrpSpPr>
        <p:grpSpPr>
          <a:xfrm>
            <a:off x="5855986" y="1124744"/>
            <a:ext cx="1965933" cy="1664911"/>
            <a:chOff x="5940112" y="2312230"/>
            <a:chExt cx="1965933" cy="1664911"/>
          </a:xfrm>
        </p:grpSpPr>
        <p:sp>
          <p:nvSpPr>
            <p:cNvPr id="5" name="矩形 4">
              <a:extLst>
                <a:ext uri="{FF2B5EF4-FFF2-40B4-BE49-F238E27FC236}">
                  <a16:creationId xmlns:a16="http://schemas.microsoft.com/office/drawing/2014/main" id="{E31A87C6-31E4-47DF-BEAB-BE0895EDEE23}"/>
                </a:ext>
              </a:extLst>
            </p:cNvPr>
            <p:cNvSpPr/>
            <p:nvPr/>
          </p:nvSpPr>
          <p:spPr>
            <a:xfrm>
              <a:off x="6487067" y="2879583"/>
              <a:ext cx="1418978" cy="584775"/>
            </a:xfrm>
            <a:prstGeom prst="rect">
              <a:avLst/>
            </a:prstGeom>
            <a:solidFill>
              <a:srgbClr val="FFFFCC"/>
            </a:solid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新设立</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6" name="右大括号 5">
              <a:extLst>
                <a:ext uri="{FF2B5EF4-FFF2-40B4-BE49-F238E27FC236}">
                  <a16:creationId xmlns:a16="http://schemas.microsoft.com/office/drawing/2014/main" id="{4FB24B97-AD6B-4095-89A8-E1B6DE19183D}"/>
                </a:ext>
              </a:extLst>
            </p:cNvPr>
            <p:cNvSpPr/>
            <p:nvPr/>
          </p:nvSpPr>
          <p:spPr>
            <a:xfrm>
              <a:off x="5940112" y="2312230"/>
              <a:ext cx="360000" cy="1664911"/>
            </a:xfrm>
            <a:prstGeom prst="rightBrace">
              <a:avLst>
                <a:gd name="adj1" fmla="val 51562"/>
                <a:gd name="adj2" fmla="val 50000"/>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endParaRPr lang="en-US"/>
            </a:p>
          </p:txBody>
        </p:sp>
      </p:grpSp>
      <p:grpSp>
        <p:nvGrpSpPr>
          <p:cNvPr id="16" name="组合 15">
            <a:extLst>
              <a:ext uri="{FF2B5EF4-FFF2-40B4-BE49-F238E27FC236}">
                <a16:creationId xmlns:a16="http://schemas.microsoft.com/office/drawing/2014/main" id="{8BC1645D-0F04-4419-B36E-C4C50E1C335B}"/>
              </a:ext>
            </a:extLst>
          </p:cNvPr>
          <p:cNvGrpSpPr/>
          <p:nvPr/>
        </p:nvGrpSpPr>
        <p:grpSpPr>
          <a:xfrm>
            <a:off x="5855986" y="3132257"/>
            <a:ext cx="1956374" cy="584775"/>
            <a:chOff x="5868144" y="2210176"/>
            <a:chExt cx="1956374" cy="584775"/>
          </a:xfrm>
        </p:grpSpPr>
        <p:sp>
          <p:nvSpPr>
            <p:cNvPr id="17" name="矩形 16">
              <a:extLst>
                <a:ext uri="{FF2B5EF4-FFF2-40B4-BE49-F238E27FC236}">
                  <a16:creationId xmlns:a16="http://schemas.microsoft.com/office/drawing/2014/main" id="{2FDB3C4D-D352-4D40-9E70-E79C4883B851}"/>
                </a:ext>
              </a:extLst>
            </p:cNvPr>
            <p:cNvSpPr/>
            <p:nvPr/>
          </p:nvSpPr>
          <p:spPr>
            <a:xfrm>
              <a:off x="6405540" y="2210176"/>
              <a:ext cx="1418978" cy="584775"/>
            </a:xfrm>
            <a:prstGeom prst="rect">
              <a:avLst/>
            </a:prstGeom>
            <a:solidFill>
              <a:srgbClr val="FFFFCC"/>
            </a:solidFill>
          </p:spPr>
          <p:txBody>
            <a:bodyPr wrap="none">
              <a:spAutoFit/>
            </a:bodyPr>
            <a:lstStyle/>
            <a:p>
              <a:pPr marL="3175" lvl="0"/>
              <a:r>
                <a:rPr lang="zh-CN" altLang="en-US" sz="3200">
                  <a:solidFill>
                    <a:srgbClr val="0000FF"/>
                  </a:solidFill>
                  <a:latin typeface="微软雅黑" panose="020B0503020204020204" pitchFamily="34" charset="-122"/>
                  <a:ea typeface="微软雅黑" panose="020B0503020204020204" pitchFamily="34" charset="-122"/>
                </a:rPr>
                <a:t>新扩展</a:t>
              </a:r>
              <a:endParaRPr lang="zh-CN" altLang="en-US" sz="3200" dirty="0">
                <a:solidFill>
                  <a:srgbClr val="0000FF"/>
                </a:solidFill>
                <a:latin typeface="微软雅黑" panose="020B0503020204020204" pitchFamily="34" charset="-122"/>
                <a:ea typeface="微软雅黑" panose="020B0503020204020204" pitchFamily="34" charset="-122"/>
              </a:endParaRPr>
            </a:p>
          </p:txBody>
        </p:sp>
        <p:cxnSp>
          <p:nvCxnSpPr>
            <p:cNvPr id="18" name="直接箭头连接符 17">
              <a:extLst>
                <a:ext uri="{FF2B5EF4-FFF2-40B4-BE49-F238E27FC236}">
                  <a16:creationId xmlns:a16="http://schemas.microsoft.com/office/drawing/2014/main" id="{3B925414-BA47-4493-87B7-120C26FFA8C7}"/>
                </a:ext>
              </a:extLst>
            </p:cNvPr>
            <p:cNvCxnSpPr/>
            <p:nvPr/>
          </p:nvCxnSpPr>
          <p:spPr>
            <a:xfrm>
              <a:off x="5868144" y="2502563"/>
              <a:ext cx="360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2" name="组合 21">
            <a:extLst>
              <a:ext uri="{FF2B5EF4-FFF2-40B4-BE49-F238E27FC236}">
                <a16:creationId xmlns:a16="http://schemas.microsoft.com/office/drawing/2014/main" id="{2077F2A3-6C9A-4281-874A-49C7A65E561C}"/>
              </a:ext>
            </a:extLst>
          </p:cNvPr>
          <p:cNvGrpSpPr/>
          <p:nvPr/>
        </p:nvGrpSpPr>
        <p:grpSpPr>
          <a:xfrm>
            <a:off x="5855986" y="3852337"/>
            <a:ext cx="1965894" cy="584775"/>
            <a:chOff x="5868144" y="2210176"/>
            <a:chExt cx="1965894" cy="584775"/>
          </a:xfrm>
        </p:grpSpPr>
        <p:sp>
          <p:nvSpPr>
            <p:cNvPr id="23" name="矩形 22">
              <a:extLst>
                <a:ext uri="{FF2B5EF4-FFF2-40B4-BE49-F238E27FC236}">
                  <a16:creationId xmlns:a16="http://schemas.microsoft.com/office/drawing/2014/main" id="{B76CE028-F4F6-4540-A1CB-48B43F629884}"/>
                </a:ext>
              </a:extLst>
            </p:cNvPr>
            <p:cNvSpPr/>
            <p:nvPr/>
          </p:nvSpPr>
          <p:spPr>
            <a:xfrm>
              <a:off x="6415060" y="2210176"/>
              <a:ext cx="1418978" cy="584775"/>
            </a:xfrm>
            <a:prstGeom prst="rect">
              <a:avLst/>
            </a:prstGeom>
            <a:solidFill>
              <a:srgbClr val="FFFFCC"/>
            </a:solid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新设立</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4" name="直接箭头连接符 23">
              <a:extLst>
                <a:ext uri="{FF2B5EF4-FFF2-40B4-BE49-F238E27FC236}">
                  <a16:creationId xmlns:a16="http://schemas.microsoft.com/office/drawing/2014/main" id="{40AF7B9C-13BE-451E-95E4-5FA5B06C86D1}"/>
                </a:ext>
              </a:extLst>
            </p:cNvPr>
            <p:cNvCxnSpPr/>
            <p:nvPr/>
          </p:nvCxnSpPr>
          <p:spPr>
            <a:xfrm>
              <a:off x="5868144" y="2502563"/>
              <a:ext cx="360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5" name="组合 24">
            <a:extLst>
              <a:ext uri="{FF2B5EF4-FFF2-40B4-BE49-F238E27FC236}">
                <a16:creationId xmlns:a16="http://schemas.microsoft.com/office/drawing/2014/main" id="{BD04EE09-17C4-4B24-A7EA-4007426FEA6B}"/>
              </a:ext>
            </a:extLst>
          </p:cNvPr>
          <p:cNvGrpSpPr/>
          <p:nvPr/>
        </p:nvGrpSpPr>
        <p:grpSpPr>
          <a:xfrm>
            <a:off x="5855986" y="4572417"/>
            <a:ext cx="1956374" cy="584775"/>
            <a:chOff x="5868144" y="2210176"/>
            <a:chExt cx="1956374" cy="584775"/>
          </a:xfrm>
        </p:grpSpPr>
        <p:sp>
          <p:nvSpPr>
            <p:cNvPr id="26" name="矩形 25">
              <a:extLst>
                <a:ext uri="{FF2B5EF4-FFF2-40B4-BE49-F238E27FC236}">
                  <a16:creationId xmlns:a16="http://schemas.microsoft.com/office/drawing/2014/main" id="{BD72BCEC-8C01-4D1D-993F-16D9E8F042CA}"/>
                </a:ext>
              </a:extLst>
            </p:cNvPr>
            <p:cNvSpPr/>
            <p:nvPr/>
          </p:nvSpPr>
          <p:spPr>
            <a:xfrm>
              <a:off x="6405540" y="2210176"/>
              <a:ext cx="1418978" cy="584775"/>
            </a:xfrm>
            <a:prstGeom prst="rect">
              <a:avLst/>
            </a:prstGeom>
            <a:solidFill>
              <a:srgbClr val="FFFFCC"/>
            </a:solidFill>
          </p:spPr>
          <p:txBody>
            <a:bodyPr wrap="none">
              <a:spAutoFit/>
            </a:bodyPr>
            <a:lstStyle/>
            <a:p>
              <a:pPr marL="3175" lvl="0"/>
              <a:r>
                <a:rPr lang="zh-CN" altLang="en-US" sz="3200">
                  <a:solidFill>
                    <a:srgbClr val="0000FF"/>
                  </a:solidFill>
                  <a:latin typeface="微软雅黑" panose="020B0503020204020204" pitchFamily="34" charset="-122"/>
                  <a:ea typeface="微软雅黑" panose="020B0503020204020204" pitchFamily="34" charset="-122"/>
                </a:rPr>
                <a:t>新扩展</a:t>
              </a:r>
              <a:endParaRPr lang="zh-CN" altLang="en-US" sz="3200" dirty="0">
                <a:solidFill>
                  <a:srgbClr val="0000FF"/>
                </a:solidFill>
                <a:latin typeface="微软雅黑" panose="020B0503020204020204" pitchFamily="34" charset="-122"/>
                <a:ea typeface="微软雅黑" panose="020B0503020204020204" pitchFamily="34" charset="-122"/>
              </a:endParaRPr>
            </a:p>
          </p:txBody>
        </p:sp>
        <p:cxnSp>
          <p:nvCxnSpPr>
            <p:cNvPr id="27" name="直接箭头连接符 26">
              <a:extLst>
                <a:ext uri="{FF2B5EF4-FFF2-40B4-BE49-F238E27FC236}">
                  <a16:creationId xmlns:a16="http://schemas.microsoft.com/office/drawing/2014/main" id="{FDD6B258-116D-494A-B427-168DF76E2DD8}"/>
                </a:ext>
              </a:extLst>
            </p:cNvPr>
            <p:cNvCxnSpPr/>
            <p:nvPr/>
          </p:nvCxnSpPr>
          <p:spPr>
            <a:xfrm>
              <a:off x="5868144" y="2502563"/>
              <a:ext cx="360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组合 18">
            <a:extLst>
              <a:ext uri="{FF2B5EF4-FFF2-40B4-BE49-F238E27FC236}">
                <a16:creationId xmlns:a16="http://schemas.microsoft.com/office/drawing/2014/main" id="{7C68300B-C8FA-4983-B1C4-40B3424A5AA5}"/>
              </a:ext>
            </a:extLst>
          </p:cNvPr>
          <p:cNvGrpSpPr/>
          <p:nvPr/>
        </p:nvGrpSpPr>
        <p:grpSpPr>
          <a:xfrm>
            <a:off x="5855986" y="5292497"/>
            <a:ext cx="1956374" cy="584775"/>
            <a:chOff x="5868144" y="2210176"/>
            <a:chExt cx="1956374" cy="584775"/>
          </a:xfrm>
        </p:grpSpPr>
        <p:sp>
          <p:nvSpPr>
            <p:cNvPr id="20" name="矩形 19">
              <a:extLst>
                <a:ext uri="{FF2B5EF4-FFF2-40B4-BE49-F238E27FC236}">
                  <a16:creationId xmlns:a16="http://schemas.microsoft.com/office/drawing/2014/main" id="{FB065BC0-80D8-45C3-8617-DF2682DE68C7}"/>
                </a:ext>
              </a:extLst>
            </p:cNvPr>
            <p:cNvSpPr/>
            <p:nvPr/>
          </p:nvSpPr>
          <p:spPr>
            <a:xfrm>
              <a:off x="6405540" y="2210176"/>
              <a:ext cx="1418978" cy="584775"/>
            </a:xfrm>
            <a:prstGeom prst="rect">
              <a:avLst/>
            </a:prstGeom>
            <a:solidFill>
              <a:srgbClr val="FFFFCC"/>
            </a:solidFill>
          </p:spPr>
          <p:txBody>
            <a:bodyPr wrap="none">
              <a:spAutoFit/>
            </a:bodyPr>
            <a:lstStyle/>
            <a:p>
              <a:pPr marL="3175" lvl="0"/>
              <a:r>
                <a:rPr lang="zh-CN" altLang="en-US" sz="3200">
                  <a:solidFill>
                    <a:srgbClr val="C00000"/>
                  </a:solidFill>
                  <a:latin typeface="微软雅黑" panose="020B0503020204020204" pitchFamily="34" charset="-122"/>
                  <a:ea typeface="微软雅黑" panose="020B0503020204020204" pitchFamily="34" charset="-122"/>
                </a:rPr>
                <a:t>新设立</a:t>
              </a:r>
              <a:endParaRPr lang="zh-CN" altLang="en-US" sz="3200" dirty="0">
                <a:solidFill>
                  <a:srgbClr val="C00000"/>
                </a:solidFill>
                <a:latin typeface="微软雅黑" panose="020B0503020204020204" pitchFamily="34" charset="-122"/>
                <a:ea typeface="微软雅黑" panose="020B0503020204020204" pitchFamily="34" charset="-122"/>
              </a:endParaRPr>
            </a:p>
          </p:txBody>
        </p:sp>
        <p:cxnSp>
          <p:nvCxnSpPr>
            <p:cNvPr id="21" name="直接箭头连接符 20">
              <a:extLst>
                <a:ext uri="{FF2B5EF4-FFF2-40B4-BE49-F238E27FC236}">
                  <a16:creationId xmlns:a16="http://schemas.microsoft.com/office/drawing/2014/main" id="{F9AAEF47-6A02-45DC-A659-C2109240B2B4}"/>
                </a:ext>
              </a:extLst>
            </p:cNvPr>
            <p:cNvCxnSpPr/>
            <p:nvPr/>
          </p:nvCxnSpPr>
          <p:spPr>
            <a:xfrm>
              <a:off x="5868144" y="2502563"/>
              <a:ext cx="360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8" name="组合 27">
            <a:extLst>
              <a:ext uri="{FF2B5EF4-FFF2-40B4-BE49-F238E27FC236}">
                <a16:creationId xmlns:a16="http://schemas.microsoft.com/office/drawing/2014/main" id="{218DDED8-BE4F-417A-BD12-BB030E2BD9B6}"/>
              </a:ext>
            </a:extLst>
          </p:cNvPr>
          <p:cNvGrpSpPr/>
          <p:nvPr/>
        </p:nvGrpSpPr>
        <p:grpSpPr>
          <a:xfrm>
            <a:off x="5855986" y="6012577"/>
            <a:ext cx="1956374" cy="584775"/>
            <a:chOff x="5868144" y="2210176"/>
            <a:chExt cx="1956374" cy="584775"/>
          </a:xfrm>
        </p:grpSpPr>
        <p:sp>
          <p:nvSpPr>
            <p:cNvPr id="29" name="矩形 28">
              <a:extLst>
                <a:ext uri="{FF2B5EF4-FFF2-40B4-BE49-F238E27FC236}">
                  <a16:creationId xmlns:a16="http://schemas.microsoft.com/office/drawing/2014/main" id="{AB5325B9-A7EA-4389-8483-97AA1522F628}"/>
                </a:ext>
              </a:extLst>
            </p:cNvPr>
            <p:cNvSpPr/>
            <p:nvPr/>
          </p:nvSpPr>
          <p:spPr>
            <a:xfrm>
              <a:off x="6405540" y="2210176"/>
              <a:ext cx="1418978" cy="584775"/>
            </a:xfrm>
            <a:prstGeom prst="rect">
              <a:avLst/>
            </a:prstGeom>
            <a:solidFill>
              <a:srgbClr val="FFFFCC"/>
            </a:solidFill>
          </p:spPr>
          <p:txBody>
            <a:bodyPr wrap="none">
              <a:spAutoFit/>
            </a:bodyPr>
            <a:lstStyle/>
            <a:p>
              <a:pPr marL="3175" lvl="0"/>
              <a:r>
                <a:rPr lang="zh-CN" altLang="en-US" sz="3200">
                  <a:solidFill>
                    <a:srgbClr val="0000FF"/>
                  </a:solidFill>
                  <a:latin typeface="微软雅黑" panose="020B0503020204020204" pitchFamily="34" charset="-122"/>
                  <a:ea typeface="微软雅黑" panose="020B0503020204020204" pitchFamily="34" charset="-122"/>
                </a:rPr>
                <a:t>新扩展</a:t>
              </a:r>
              <a:endParaRPr lang="zh-CN" altLang="en-US" sz="3200" dirty="0">
                <a:solidFill>
                  <a:srgbClr val="0000FF"/>
                </a:solidFill>
                <a:latin typeface="微软雅黑" panose="020B0503020204020204" pitchFamily="34" charset="-122"/>
                <a:ea typeface="微软雅黑" panose="020B0503020204020204" pitchFamily="34" charset="-122"/>
              </a:endParaRPr>
            </a:p>
          </p:txBody>
        </p:sp>
        <p:cxnSp>
          <p:nvCxnSpPr>
            <p:cNvPr id="30" name="直接箭头连接符 29">
              <a:extLst>
                <a:ext uri="{FF2B5EF4-FFF2-40B4-BE49-F238E27FC236}">
                  <a16:creationId xmlns:a16="http://schemas.microsoft.com/office/drawing/2014/main" id="{804A5904-3F1B-4DDD-AFB8-BA722C7C0161}"/>
                </a:ext>
              </a:extLst>
            </p:cNvPr>
            <p:cNvCxnSpPr/>
            <p:nvPr/>
          </p:nvCxnSpPr>
          <p:spPr>
            <a:xfrm>
              <a:off x="5868144" y="2502563"/>
              <a:ext cx="360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9673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1+#ppt_w/2"/>
                                          </p:val>
                                        </p:tav>
                                        <p:tav tm="100000">
                                          <p:val>
                                            <p:strVal val="#ppt_x"/>
                                          </p:val>
                                        </p:tav>
                                      </p:tavLst>
                                    </p:anim>
                                    <p:anim calcmode="lin" valueType="num">
                                      <p:cBhvr additive="base">
                                        <p:cTn id="20"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1+#ppt_w/2"/>
                                          </p:val>
                                        </p:tav>
                                        <p:tav tm="100000">
                                          <p:val>
                                            <p:strVal val="#ppt_x"/>
                                          </p:val>
                                        </p:tav>
                                      </p:tavLst>
                                    </p:anim>
                                    <p:anim calcmode="lin" valueType="num">
                                      <p:cBhvr additive="base">
                                        <p:cTn id="26"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1+#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1+#ppt_w/2"/>
                                          </p:val>
                                        </p:tav>
                                        <p:tav tm="100000">
                                          <p:val>
                                            <p:strVal val="#ppt_x"/>
                                          </p:val>
                                        </p:tav>
                                      </p:tavLst>
                                    </p:anim>
                                    <p:anim calcmode="lin" valueType="num">
                                      <p:cBhvr additive="base">
                                        <p:cTn id="38"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新设立方向举例之一</a:t>
            </a:r>
          </a:p>
        </p:txBody>
      </p:sp>
      <p:sp>
        <p:nvSpPr>
          <p:cNvPr id="7" name="矩形 6">
            <a:extLst>
              <a:ext uri="{FF2B5EF4-FFF2-40B4-BE49-F238E27FC236}">
                <a16:creationId xmlns:a16="http://schemas.microsoft.com/office/drawing/2014/main" id="{B6A7BABD-3005-4C5E-AF9F-154635457FCC}"/>
              </a:ext>
            </a:extLst>
          </p:cNvPr>
          <p:cNvSpPr/>
          <p:nvPr/>
        </p:nvSpPr>
        <p:spPr>
          <a:xfrm>
            <a:off x="35496" y="1196752"/>
            <a:ext cx="5077072" cy="4801314"/>
          </a:xfrm>
          <a:prstGeom prst="rect">
            <a:avLst/>
          </a:prstGeom>
        </p:spPr>
        <p:txBody>
          <a:bodyPr wrap="square">
            <a:spAutoFit/>
          </a:bodyPr>
          <a:lstStyle/>
          <a:p>
            <a:pPr algn="just">
              <a:lnSpc>
                <a:spcPct val="150000"/>
              </a:lnSpc>
              <a:spcAft>
                <a:spcPts val="0"/>
              </a:spcAft>
            </a:pPr>
            <a:r>
              <a:rPr 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B05  </a:t>
            </a:r>
            <a:r>
              <a:rPr lang="zh-CN" alt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材料化学与能源化学</a:t>
            </a:r>
            <a:endParaRPr lang="en-US" altLang="zh-CN" sz="24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B0501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无机与纳米材料化学</a:t>
            </a:r>
            <a:endPar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晶态固体材料</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非晶态材料</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无机膜材料</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低维纳米材料</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B050105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团簇材料</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B050106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分子基材料</a:t>
            </a:r>
            <a:endParaRPr lang="en-US" sz="2400" kern="10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矩形 8">
            <a:extLst>
              <a:ext uri="{FF2B5EF4-FFF2-40B4-BE49-F238E27FC236}">
                <a16:creationId xmlns:a16="http://schemas.microsoft.com/office/drawing/2014/main" id="{24B2FC2B-E316-4448-9793-B7B3B0586585}"/>
              </a:ext>
            </a:extLst>
          </p:cNvPr>
          <p:cNvSpPr/>
          <p:nvPr/>
        </p:nvSpPr>
        <p:spPr>
          <a:xfrm>
            <a:off x="5112568" y="1916832"/>
            <a:ext cx="3995936" cy="4062651"/>
          </a:xfrm>
          <a:prstGeom prst="rect">
            <a:avLst/>
          </a:prstGeom>
        </p:spPr>
        <p:txBody>
          <a:bodyPr wrap="square">
            <a:spAutoFit/>
          </a:bodyPr>
          <a:lstStyle/>
          <a:p>
            <a:pPr algn="just">
              <a:lnSpc>
                <a:spcPct val="150000"/>
              </a:lnSpc>
              <a:spcAft>
                <a:spcPts val="0"/>
              </a:spcAft>
            </a:pPr>
            <a:r>
              <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B0508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电化学能源化学</a:t>
            </a:r>
            <a:endPar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超级电容器</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燃料电池</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化学电源</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太阳能电池</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B050805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其他新型电池</a:t>
            </a:r>
            <a:endParaRPr lang="en-US" sz="2400" kern="100">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sz="2400" kern="100">
                <a:latin typeface="微软雅黑" panose="020B0503020204020204" pitchFamily="34" charset="-122"/>
                <a:ea typeface="微软雅黑" panose="020B0503020204020204" pitchFamily="34" charset="-122"/>
                <a:cs typeface="Times New Roman" panose="02020603050405020304" pitchFamily="18" charset="0"/>
              </a:rPr>
              <a:t>B050806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电池回收化学</a:t>
            </a:r>
            <a:endParaRPr lang="en-US" sz="2400" kern="100">
              <a:effectLst/>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25422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新设立方向举例之二</a:t>
            </a:r>
          </a:p>
        </p:txBody>
      </p:sp>
      <p:sp>
        <p:nvSpPr>
          <p:cNvPr id="25" name="矩形 24">
            <a:extLst>
              <a:ext uri="{FF2B5EF4-FFF2-40B4-BE49-F238E27FC236}">
                <a16:creationId xmlns:a16="http://schemas.microsoft.com/office/drawing/2014/main" id="{6144807E-854D-454B-8C8B-47C75AE4C1F0}"/>
              </a:ext>
            </a:extLst>
          </p:cNvPr>
          <p:cNvSpPr/>
          <p:nvPr/>
        </p:nvSpPr>
        <p:spPr>
          <a:xfrm>
            <a:off x="0" y="1582340"/>
            <a:ext cx="5040560" cy="3693319"/>
          </a:xfrm>
          <a:prstGeom prst="rect">
            <a:avLst/>
          </a:prstGeom>
        </p:spPr>
        <p:txBody>
          <a:bodyPr wrap="square">
            <a:spAutoFit/>
          </a:bodyPr>
          <a:lstStyle/>
          <a:p>
            <a:pPr algn="just">
              <a:lnSpc>
                <a:spcPct val="150000"/>
              </a:lnSpc>
              <a:spcAft>
                <a:spcPts val="0"/>
              </a:spcAft>
            </a:pPr>
            <a:r>
              <a:rPr lang="en-US" altLang="zh-CN"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B07 </a:t>
            </a:r>
            <a:r>
              <a:rPr lang="zh-CN" alt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化学生物学</a:t>
            </a:r>
            <a:endParaRPr lang="en-US" altLang="zh-CN"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B0703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化学遗传学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B070301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正向化学遗传学</a:t>
            </a:r>
            <a:endParaRPr lang="en-US" altLang="zh-CN" sz="2400" kern="100">
              <a:latin typeface="微软雅黑" panose="020B0503020204020204" pitchFamily="34" charset="-122"/>
              <a:ea typeface="微软雅黑" panose="020B0503020204020204" pitchFamily="34" charset="-122"/>
              <a:cs typeface="Times New Roman" panose="02020603050405020304" pitchFamily="18" charset="0"/>
            </a:endParaRP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B070302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反向化学遗传学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B070303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化学表观遗传学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B070304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化学表观转录组学</a:t>
            </a:r>
          </a:p>
        </p:txBody>
      </p:sp>
      <p:sp>
        <p:nvSpPr>
          <p:cNvPr id="6" name="矩形 5">
            <a:extLst>
              <a:ext uri="{FF2B5EF4-FFF2-40B4-BE49-F238E27FC236}">
                <a16:creationId xmlns:a16="http://schemas.microsoft.com/office/drawing/2014/main" id="{4F2D1B8F-F917-4BEF-9481-83334B8C602A}"/>
              </a:ext>
            </a:extLst>
          </p:cNvPr>
          <p:cNvSpPr/>
          <p:nvPr/>
        </p:nvSpPr>
        <p:spPr>
          <a:xfrm>
            <a:off x="4860032" y="2368619"/>
            <a:ext cx="4320480" cy="3508653"/>
          </a:xfrm>
          <a:prstGeom prst="rect">
            <a:avLst/>
          </a:prstGeom>
        </p:spPr>
        <p:txBody>
          <a:bodyPr wrap="square">
            <a:spAutoFit/>
          </a:bodyPr>
          <a:lstStyle/>
          <a:p>
            <a:pPr marL="0" lvl="1" algn="just">
              <a:lnSpc>
                <a:spcPct val="150000"/>
              </a:lnSpc>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B0704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生物合成化学</a:t>
            </a:r>
          </a:p>
          <a:p>
            <a:pPr marL="0"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B070401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酶化学机制</a:t>
            </a:r>
          </a:p>
          <a:p>
            <a:pPr marL="0"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B070402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生物合成策略与机制</a:t>
            </a:r>
          </a:p>
          <a:p>
            <a:pPr marL="1347788" lvl="1" indent="-1347788"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B070403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活性与结构导向的生物合成</a:t>
            </a:r>
          </a:p>
          <a:p>
            <a:pPr marL="0"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B070404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合成生物学</a:t>
            </a:r>
          </a:p>
        </p:txBody>
      </p:sp>
    </p:spTree>
    <p:extLst>
      <p:ext uri="{BB962C8B-B14F-4D97-AF65-F5344CB8AC3E}">
        <p14:creationId xmlns:p14="http://schemas.microsoft.com/office/powerpoint/2010/main" val="2661417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新设立方向举例之三</a:t>
            </a:r>
          </a:p>
        </p:txBody>
      </p:sp>
      <p:graphicFrame>
        <p:nvGraphicFramePr>
          <p:cNvPr id="3" name="表格 2">
            <a:extLst>
              <a:ext uri="{FF2B5EF4-FFF2-40B4-BE49-F238E27FC236}">
                <a16:creationId xmlns:a16="http://schemas.microsoft.com/office/drawing/2014/main" id="{FC120469-6E11-4236-A165-BC0C93DC66A8}"/>
              </a:ext>
            </a:extLst>
          </p:cNvPr>
          <p:cNvGraphicFramePr>
            <a:graphicFrameLocks noGrp="1"/>
          </p:cNvGraphicFramePr>
          <p:nvPr>
            <p:extLst>
              <p:ext uri="{D42A27DB-BD31-4B8C-83A1-F6EECF244321}">
                <p14:modId xmlns:p14="http://schemas.microsoft.com/office/powerpoint/2010/main" val="1136835898"/>
              </p:ext>
            </p:extLst>
          </p:nvPr>
        </p:nvGraphicFramePr>
        <p:xfrm>
          <a:off x="539552" y="908720"/>
          <a:ext cx="8064896" cy="5779008"/>
        </p:xfrm>
        <a:graphic>
          <a:graphicData uri="http://schemas.openxmlformats.org/drawingml/2006/table">
            <a:tbl>
              <a:tblPr firstRow="1" firstCol="1" bandRow="1"/>
              <a:tblGrid>
                <a:gridCol w="1656184">
                  <a:extLst>
                    <a:ext uri="{9D8B030D-6E8A-4147-A177-3AD203B41FA5}">
                      <a16:colId xmlns:a16="http://schemas.microsoft.com/office/drawing/2014/main" val="3281187468"/>
                    </a:ext>
                  </a:extLst>
                </a:gridCol>
                <a:gridCol w="3240360">
                  <a:extLst>
                    <a:ext uri="{9D8B030D-6E8A-4147-A177-3AD203B41FA5}">
                      <a16:colId xmlns:a16="http://schemas.microsoft.com/office/drawing/2014/main" val="3839239726"/>
                    </a:ext>
                  </a:extLst>
                </a:gridCol>
                <a:gridCol w="3168352">
                  <a:extLst>
                    <a:ext uri="{9D8B030D-6E8A-4147-A177-3AD203B41FA5}">
                      <a16:colId xmlns:a16="http://schemas.microsoft.com/office/drawing/2014/main" val="857737807"/>
                    </a:ext>
                  </a:extLst>
                </a:gridCol>
              </a:tblGrid>
              <a:tr h="438150">
                <a:tc>
                  <a:txBody>
                    <a:bodyPr/>
                    <a:lstStyle/>
                    <a:p>
                      <a:pPr algn="l">
                        <a:lnSpc>
                          <a:spcPct val="120000"/>
                        </a:lnSpc>
                        <a:spcAft>
                          <a:spcPts val="0"/>
                        </a:spcAft>
                      </a:pPr>
                      <a:r>
                        <a:rPr lang="en-US" sz="3600" b="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B0201 </a:t>
                      </a:r>
                      <a:endParaRPr lang="en-US" sz="7200" b="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Aft>
                          <a:spcPts val="0"/>
                        </a:spcAft>
                      </a:pPr>
                      <a:r>
                        <a:rPr lang="zh-CN" sz="3600" b="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催化化学</a:t>
                      </a:r>
                      <a:endParaRPr lang="en-US" sz="7200" b="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pPr>
                      <a:r>
                        <a:rPr lang="zh-CN" altLang="en-US" sz="3600" b="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新增内容</a:t>
                      </a:r>
                      <a:endParaRPr lang="en-US" sz="3600" b="0">
                        <a:solidFill>
                          <a:srgbClr val="0000FF"/>
                        </a:solidFill>
                        <a:effectLst/>
                        <a:latin typeface="微软雅黑" panose="020B0503020204020204" pitchFamily="34" charset="-122"/>
                        <a:ea typeface="微软雅黑" panose="020B0503020204020204" pitchFamily="34"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073835"/>
                  </a:ext>
                </a:extLst>
              </a:tr>
              <a:tr h="438150">
                <a:tc>
                  <a:txBody>
                    <a:bodyPr/>
                    <a:lstStyle/>
                    <a:p>
                      <a:pPr algn="l">
                        <a:lnSpc>
                          <a:spcPct val="120000"/>
                        </a:lnSpc>
                        <a:spcAft>
                          <a:spcPts val="0"/>
                        </a:spcAft>
                      </a:pPr>
                      <a:r>
                        <a:rPr lang="en-US" sz="28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B020101 </a:t>
                      </a:r>
                      <a:endParaRPr lang="en-US" sz="72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Aft>
                          <a:spcPts val="0"/>
                        </a:spcAft>
                      </a:pPr>
                      <a:r>
                        <a:rPr lang="zh-CN" sz="28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催化基础与理论</a:t>
                      </a:r>
                      <a:endParaRPr lang="en-US" sz="72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模型催化</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催化机理</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理论计算</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催化热力学</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altLang="en-US"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催化</a:t>
                      </a: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动力学</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2324668"/>
                  </a:ext>
                </a:extLst>
              </a:tr>
              <a:tr h="438150">
                <a:tc>
                  <a:txBody>
                    <a:bodyPr/>
                    <a:lstStyle/>
                    <a:p>
                      <a:pPr algn="l">
                        <a:lnSpc>
                          <a:spcPct val="120000"/>
                        </a:lnSpc>
                        <a:spcAft>
                          <a:spcPts val="0"/>
                        </a:spcAft>
                      </a:pPr>
                      <a:r>
                        <a:rPr lang="en-US" sz="28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B020102</a:t>
                      </a:r>
                      <a:endParaRPr lang="en-US" sz="72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Aft>
                          <a:spcPts val="0"/>
                        </a:spcAft>
                      </a:pPr>
                      <a:r>
                        <a:rPr lang="zh-CN" sz="28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催化剂设计和制备</a:t>
                      </a:r>
                      <a:endParaRPr lang="en-US" sz="72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活性中心的调控</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单原子催化剂</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多级孔催化材料</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新型分子筛</a:t>
                      </a:r>
                      <a:endParaRPr lang="en-US" alt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0000"/>
                        </a:lnSpc>
                        <a:spcAft>
                          <a:spcPts val="0"/>
                        </a:spcAft>
                      </a:pPr>
                      <a:r>
                        <a:rPr lang="zh-CN" sz="28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多功能催化剂</a:t>
                      </a:r>
                      <a:endParaRPr lang="en-US" sz="72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0049760"/>
                  </a:ext>
                </a:extLst>
              </a:tr>
            </a:tbl>
          </a:graphicData>
        </a:graphic>
      </p:graphicFrame>
    </p:spTree>
    <p:extLst>
      <p:ext uri="{BB962C8B-B14F-4D97-AF65-F5344CB8AC3E}">
        <p14:creationId xmlns:p14="http://schemas.microsoft.com/office/powerpoint/2010/main" val="4166564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新扩展方向举例之一</a:t>
            </a:r>
          </a:p>
        </p:txBody>
      </p:sp>
      <p:sp>
        <p:nvSpPr>
          <p:cNvPr id="25" name="矩形 24">
            <a:extLst>
              <a:ext uri="{FF2B5EF4-FFF2-40B4-BE49-F238E27FC236}">
                <a16:creationId xmlns:a16="http://schemas.microsoft.com/office/drawing/2014/main" id="{6144807E-854D-454B-8C8B-47C75AE4C1F0}"/>
              </a:ext>
            </a:extLst>
          </p:cNvPr>
          <p:cNvSpPr/>
          <p:nvPr/>
        </p:nvSpPr>
        <p:spPr>
          <a:xfrm>
            <a:off x="35496" y="741415"/>
            <a:ext cx="5040560" cy="4801314"/>
          </a:xfrm>
          <a:prstGeom prst="rect">
            <a:avLst/>
          </a:prstGeom>
        </p:spPr>
        <p:txBody>
          <a:bodyPr wrap="square">
            <a:spAutoFit/>
          </a:bodyPr>
          <a:lstStyle/>
          <a:p>
            <a:pPr algn="just">
              <a:lnSpc>
                <a:spcPct val="150000"/>
              </a:lnSpc>
              <a:spcAft>
                <a:spcPts val="0"/>
              </a:spcAft>
            </a:pPr>
            <a:r>
              <a:rPr 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B06  </a:t>
            </a:r>
            <a:r>
              <a:rPr lang="zh-CN" alt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环境化学</a:t>
            </a:r>
            <a:endParaRPr lang="en-US" altLang="zh-CN"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B0605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放射化学与辐射化学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B060501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环境放射化学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B060502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放射核素分析</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B060503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环境辐射化学</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B060504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放射计算化学</a:t>
            </a:r>
          </a:p>
          <a:p>
            <a:pPr marL="2330450" lvl="1" indent="-133350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B060505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放射性废物处理与处置</a:t>
            </a:r>
          </a:p>
        </p:txBody>
      </p:sp>
      <p:sp>
        <p:nvSpPr>
          <p:cNvPr id="26" name="矩形 25">
            <a:extLst>
              <a:ext uri="{FF2B5EF4-FFF2-40B4-BE49-F238E27FC236}">
                <a16:creationId xmlns:a16="http://schemas.microsoft.com/office/drawing/2014/main" id="{09B240E7-B557-41EE-888A-13F41B890977}"/>
              </a:ext>
            </a:extLst>
          </p:cNvPr>
          <p:cNvSpPr/>
          <p:nvPr/>
        </p:nvSpPr>
        <p:spPr>
          <a:xfrm>
            <a:off x="4662244" y="3160707"/>
            <a:ext cx="4499992" cy="3508653"/>
          </a:xfrm>
          <a:prstGeom prst="rect">
            <a:avLst/>
          </a:prstGeom>
        </p:spPr>
        <p:txBody>
          <a:bodyPr wrap="square">
            <a:spAutoFit/>
          </a:bodyPr>
          <a:lstStyle/>
          <a:p>
            <a:pPr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B0606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安全与防护化学</a:t>
            </a:r>
            <a:endPar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B060601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化学品安全与防护</a:t>
            </a: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B060602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生物安全与防护</a:t>
            </a: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B060603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辐射安全与防护</a:t>
            </a:r>
          </a:p>
          <a:p>
            <a:pPr marL="1789113" lvl="1" indent="-1331913"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B060604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危险品检测、处理与处置</a:t>
            </a:r>
          </a:p>
        </p:txBody>
      </p:sp>
    </p:spTree>
    <p:extLst>
      <p:ext uri="{BB962C8B-B14F-4D97-AF65-F5344CB8AC3E}">
        <p14:creationId xmlns:p14="http://schemas.microsoft.com/office/powerpoint/2010/main" val="2893309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17180" y="3013502"/>
            <a:ext cx="7109640" cy="923330"/>
          </a:xfrm>
          <a:prstGeom prst="rect">
            <a:avLst/>
          </a:prstGeom>
        </p:spPr>
        <p:txBody>
          <a:bodyPr wrap="none">
            <a:spAutoFit/>
          </a:bodyPr>
          <a:lstStyle/>
          <a:p>
            <a:pPr algn="ctr"/>
            <a:r>
              <a:rPr lang="zh-CN" altLang="en-US" sz="5400">
                <a:solidFill>
                  <a:srgbClr val="0000FF"/>
                </a:solidFill>
                <a:latin typeface="微软雅黑" panose="020B0503020204020204" pitchFamily="34" charset="-122"/>
                <a:ea typeface="微软雅黑" panose="020B0503020204020204" pitchFamily="34" charset="-122"/>
              </a:rPr>
              <a:t>国际化学基金分类</a:t>
            </a:r>
            <a:r>
              <a:rPr lang="zh-CN" altLang="en-US" sz="5400" dirty="0">
                <a:solidFill>
                  <a:srgbClr val="0000FF"/>
                </a:solidFill>
                <a:latin typeface="微软雅黑" panose="020B0503020204020204" pitchFamily="34" charset="-122"/>
                <a:ea typeface="微软雅黑" panose="020B0503020204020204" pitchFamily="34" charset="-122"/>
              </a:rPr>
              <a:t>调研</a:t>
            </a:r>
          </a:p>
        </p:txBody>
      </p:sp>
    </p:spTree>
    <p:extLst>
      <p:ext uri="{BB962C8B-B14F-4D97-AF65-F5344CB8AC3E}">
        <p14:creationId xmlns:p14="http://schemas.microsoft.com/office/powerpoint/2010/main" val="3072174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新扩展方向举例之二</a:t>
            </a:r>
          </a:p>
        </p:txBody>
      </p:sp>
      <p:sp>
        <p:nvSpPr>
          <p:cNvPr id="25" name="矩形 24">
            <a:extLst>
              <a:ext uri="{FF2B5EF4-FFF2-40B4-BE49-F238E27FC236}">
                <a16:creationId xmlns:a16="http://schemas.microsoft.com/office/drawing/2014/main" id="{6144807E-854D-454B-8C8B-47C75AE4C1F0}"/>
              </a:ext>
            </a:extLst>
          </p:cNvPr>
          <p:cNvSpPr/>
          <p:nvPr/>
        </p:nvSpPr>
        <p:spPr>
          <a:xfrm>
            <a:off x="35496" y="1341923"/>
            <a:ext cx="5328592" cy="4247317"/>
          </a:xfrm>
          <a:prstGeom prst="rect">
            <a:avLst/>
          </a:prstGeom>
        </p:spPr>
        <p:txBody>
          <a:bodyPr wrap="square">
            <a:spAutoFit/>
          </a:bodyPr>
          <a:lstStyle/>
          <a:p>
            <a:pPr algn="just">
              <a:lnSpc>
                <a:spcPct val="150000"/>
              </a:lnSpc>
              <a:spcAft>
                <a:spcPts val="0"/>
              </a:spcAft>
            </a:pPr>
            <a:r>
              <a:rPr lang="en-US" altLang="zh-CN"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B08 </a:t>
            </a:r>
            <a:r>
              <a:rPr lang="zh-CN" altLang="en-US"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化学工程与工业化学</a:t>
            </a:r>
            <a:endParaRPr lang="en-US" altLang="zh-CN" sz="3200"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B0801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化工热力学</a:t>
            </a:r>
          </a:p>
          <a:p>
            <a:pPr marL="2419350" lvl="1" indent="-142240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B080101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化工基础数据与模型</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B080102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纳微尺度热力学</a:t>
            </a:r>
          </a:p>
          <a:p>
            <a:pPr marL="2419350" lvl="1" indent="-142240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B080103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表界面结构与现象</a:t>
            </a:r>
          </a:p>
          <a:p>
            <a:pPr lvl="1" indent="53975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B080104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分子模拟与计算</a:t>
            </a:r>
          </a:p>
          <a:p>
            <a:pPr marL="2419350" lvl="1" indent="-1422400"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B080105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平衡与非平衡热力学</a:t>
            </a:r>
          </a:p>
        </p:txBody>
      </p:sp>
      <p:sp>
        <p:nvSpPr>
          <p:cNvPr id="26" name="矩形 25">
            <a:extLst>
              <a:ext uri="{FF2B5EF4-FFF2-40B4-BE49-F238E27FC236}">
                <a16:creationId xmlns:a16="http://schemas.microsoft.com/office/drawing/2014/main" id="{09B240E7-B557-41EE-888A-13F41B890977}"/>
              </a:ext>
            </a:extLst>
          </p:cNvPr>
          <p:cNvSpPr/>
          <p:nvPr/>
        </p:nvSpPr>
        <p:spPr>
          <a:xfrm>
            <a:off x="4804610" y="2030645"/>
            <a:ext cx="4356483" cy="4062651"/>
          </a:xfrm>
          <a:prstGeom prst="rect">
            <a:avLst/>
          </a:prstGeom>
        </p:spPr>
        <p:txBody>
          <a:bodyPr wrap="square">
            <a:spAutoFit/>
          </a:bodyPr>
          <a:lstStyle/>
          <a:p>
            <a:pPr algn="just">
              <a:lnSpc>
                <a:spcPct val="150000"/>
              </a:lnSpc>
              <a:spcAft>
                <a:spcPts val="0"/>
              </a:spcAft>
            </a:pPr>
            <a:r>
              <a:rPr lang="en-US" altLang="zh-CN"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B0802 </a:t>
            </a:r>
            <a:r>
              <a:rPr lang="zh-CN" alt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传递过程</a:t>
            </a:r>
            <a:endParaRPr lang="en-US" sz="2800" kern="100">
              <a:solidFill>
                <a:srgbClr val="0000FF"/>
              </a:solidFill>
              <a:latin typeface="微软雅黑" panose="020B0503020204020204" pitchFamily="34" charset="-122"/>
              <a:ea typeface="微软雅黑" panose="020B0503020204020204" pitchFamily="34" charset="-122"/>
              <a:cs typeface="Times New Roman" panose="02020603050405020304" pitchFamily="18" charset="0"/>
            </a:endParaRP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B080201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分子混合与传递</a:t>
            </a: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B080202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化工流体力学</a:t>
            </a: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B080203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传质与传热</a:t>
            </a:r>
          </a:p>
          <a:p>
            <a:pPr lvl="1"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B080204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界面与限域传递</a:t>
            </a:r>
          </a:p>
          <a:p>
            <a:pPr marL="1878013" lvl="1" indent="-1420813" algn="just">
              <a:lnSpc>
                <a:spcPct val="150000"/>
              </a:lnSpc>
            </a:pPr>
            <a:r>
              <a:rPr lang="en-US" altLang="zh-CN" sz="2400" kern="100">
                <a:latin typeface="微软雅黑" panose="020B0503020204020204" pitchFamily="34" charset="-122"/>
                <a:ea typeface="微软雅黑" panose="020B0503020204020204" pitchFamily="34" charset="-122"/>
                <a:cs typeface="Times New Roman" panose="02020603050405020304" pitchFamily="18" charset="0"/>
              </a:rPr>
              <a:t>B080205 </a:t>
            </a:r>
            <a:r>
              <a:rPr lang="zh-CN" altLang="en-US" sz="2400" kern="100">
                <a:latin typeface="微软雅黑" panose="020B0503020204020204" pitchFamily="34" charset="-122"/>
                <a:ea typeface="微软雅黑" panose="020B0503020204020204" pitchFamily="34" charset="-122"/>
                <a:cs typeface="Times New Roman" panose="02020603050405020304" pitchFamily="18" charset="0"/>
              </a:rPr>
              <a:t>非常规条件下的传递过程</a:t>
            </a:r>
          </a:p>
        </p:txBody>
      </p:sp>
    </p:spTree>
    <p:extLst>
      <p:ext uri="{BB962C8B-B14F-4D97-AF65-F5344CB8AC3E}">
        <p14:creationId xmlns:p14="http://schemas.microsoft.com/office/powerpoint/2010/main" val="3930214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新代码</a:t>
            </a:r>
            <a:r>
              <a:rPr lang="en-US" altLang="zh-CN" sz="4000" b="1">
                <a:solidFill>
                  <a:schemeClr val="bg1"/>
                </a:solidFill>
                <a:latin typeface="微软雅黑" panose="020B0503020204020204" pitchFamily="34" charset="-122"/>
                <a:ea typeface="微软雅黑" panose="020B0503020204020204" pitchFamily="34" charset="-122"/>
              </a:rPr>
              <a:t>—</a:t>
            </a:r>
            <a:r>
              <a:rPr lang="zh-CN" altLang="en-US" sz="4000" b="1">
                <a:solidFill>
                  <a:schemeClr val="bg1"/>
                </a:solidFill>
                <a:latin typeface="微软雅黑" panose="020B0503020204020204" pitchFamily="34" charset="-122"/>
                <a:ea typeface="微软雅黑" panose="020B0503020204020204" pitchFamily="34" charset="-122"/>
              </a:rPr>
              <a:t>原代码的对照举例</a:t>
            </a:r>
          </a:p>
        </p:txBody>
      </p:sp>
      <p:graphicFrame>
        <p:nvGraphicFramePr>
          <p:cNvPr id="7" name="表格 6">
            <a:extLst>
              <a:ext uri="{FF2B5EF4-FFF2-40B4-BE49-F238E27FC236}">
                <a16:creationId xmlns:a16="http://schemas.microsoft.com/office/drawing/2014/main" id="{9E750A7C-102B-41BC-9F41-67F58607D918}"/>
              </a:ext>
            </a:extLst>
          </p:cNvPr>
          <p:cNvGraphicFramePr>
            <a:graphicFrameLocks noGrp="1"/>
          </p:cNvGraphicFramePr>
          <p:nvPr>
            <p:extLst>
              <p:ext uri="{D42A27DB-BD31-4B8C-83A1-F6EECF244321}">
                <p14:modId xmlns:p14="http://schemas.microsoft.com/office/powerpoint/2010/main" val="654812922"/>
              </p:ext>
            </p:extLst>
          </p:nvPr>
        </p:nvGraphicFramePr>
        <p:xfrm>
          <a:off x="143507" y="1807167"/>
          <a:ext cx="8856986" cy="4646169"/>
        </p:xfrm>
        <a:graphic>
          <a:graphicData uri="http://schemas.openxmlformats.org/drawingml/2006/table">
            <a:tbl>
              <a:tblPr firstRow="1" firstCol="1" bandRow="1"/>
              <a:tblGrid>
                <a:gridCol w="375296">
                  <a:extLst>
                    <a:ext uri="{9D8B030D-6E8A-4147-A177-3AD203B41FA5}">
                      <a16:colId xmlns:a16="http://schemas.microsoft.com/office/drawing/2014/main" val="3779860708"/>
                    </a:ext>
                  </a:extLst>
                </a:gridCol>
                <a:gridCol w="1426125">
                  <a:extLst>
                    <a:ext uri="{9D8B030D-6E8A-4147-A177-3AD203B41FA5}">
                      <a16:colId xmlns:a16="http://schemas.microsoft.com/office/drawing/2014/main" val="3696858765"/>
                    </a:ext>
                  </a:extLst>
                </a:gridCol>
                <a:gridCol w="2879098">
                  <a:extLst>
                    <a:ext uri="{9D8B030D-6E8A-4147-A177-3AD203B41FA5}">
                      <a16:colId xmlns:a16="http://schemas.microsoft.com/office/drawing/2014/main" val="2953699121"/>
                    </a:ext>
                  </a:extLst>
                </a:gridCol>
                <a:gridCol w="1368152">
                  <a:extLst>
                    <a:ext uri="{9D8B030D-6E8A-4147-A177-3AD203B41FA5}">
                      <a16:colId xmlns:a16="http://schemas.microsoft.com/office/drawing/2014/main" val="3325262681"/>
                    </a:ext>
                  </a:extLst>
                </a:gridCol>
                <a:gridCol w="2808315">
                  <a:extLst>
                    <a:ext uri="{9D8B030D-6E8A-4147-A177-3AD203B41FA5}">
                      <a16:colId xmlns:a16="http://schemas.microsoft.com/office/drawing/2014/main" val="1031653865"/>
                    </a:ext>
                  </a:extLst>
                </a:gridCol>
              </a:tblGrid>
              <a:tr h="379405">
                <a:tc rowSpan="11">
                  <a:txBody>
                    <a:bodyPr/>
                    <a:lstStyle/>
                    <a:p>
                      <a:pPr algn="ctr">
                        <a:lnSpc>
                          <a:spcPct val="100000"/>
                        </a:lnSpc>
                        <a:spcAft>
                          <a:spcPts val="0"/>
                        </a:spcAft>
                      </a:pPr>
                      <a:endParaRPr lang="en-US" altLang="zh-CN" sz="2400" b="0" kern="1400" spc="-50">
                        <a:effectLst/>
                        <a:latin typeface="等线" panose="02010600030101010101" pitchFamily="2" charset="-122"/>
                        <a:ea typeface="微软雅黑" panose="020B0503020204020204" pitchFamily="34" charset="-122"/>
                        <a:cs typeface="Times New Roman" panose="02020603050405020304" pitchFamily="18" charset="0"/>
                      </a:endParaRPr>
                    </a:p>
                    <a:p>
                      <a:pPr algn="ctr">
                        <a:lnSpc>
                          <a:spcPct val="100000"/>
                        </a:lnSpc>
                        <a:spcAft>
                          <a:spcPts val="0"/>
                        </a:spcAft>
                      </a:pPr>
                      <a:endParaRPr lang="en-US" altLang="zh-CN" sz="2400" b="0" kern="1400" spc="-50">
                        <a:effectLst/>
                        <a:latin typeface="等线" panose="02010600030101010101" pitchFamily="2" charset="-122"/>
                        <a:ea typeface="微软雅黑" panose="020B0503020204020204" pitchFamily="34" charset="-122"/>
                        <a:cs typeface="Times New Roman" panose="02020603050405020304" pitchFamily="18" charset="0"/>
                      </a:endParaRPr>
                    </a:p>
                    <a:p>
                      <a:pPr algn="ctr">
                        <a:lnSpc>
                          <a:spcPct val="100000"/>
                        </a:lnSpc>
                        <a:spcAft>
                          <a:spcPts val="0"/>
                        </a:spcAft>
                      </a:pPr>
                      <a:endParaRPr lang="en-US" altLang="zh-CN" sz="2400" b="0" kern="1400" spc="-50">
                        <a:effectLst/>
                        <a:latin typeface="等线" panose="02010600030101010101" pitchFamily="2" charset="-122"/>
                        <a:ea typeface="微软雅黑" panose="020B0503020204020204" pitchFamily="34" charset="-122"/>
                        <a:cs typeface="Times New Roman" panose="02020603050405020304" pitchFamily="18" charset="0"/>
                      </a:endParaRPr>
                    </a:p>
                    <a:p>
                      <a:pPr algn="ctr">
                        <a:lnSpc>
                          <a:spcPct val="100000"/>
                        </a:lnSpc>
                        <a:spcAft>
                          <a:spcPts val="0"/>
                        </a:spcAft>
                      </a:pPr>
                      <a:endParaRPr lang="en-US" altLang="zh-CN" sz="2400" b="0" kern="1400" spc="-50">
                        <a:effectLst/>
                        <a:latin typeface="等线" panose="02010600030101010101" pitchFamily="2" charset="-122"/>
                        <a:ea typeface="微软雅黑" panose="020B0503020204020204" pitchFamily="34" charset="-122"/>
                        <a:cs typeface="Times New Roman" panose="02020603050405020304" pitchFamily="18" charset="0"/>
                      </a:endParaRPr>
                    </a:p>
                    <a:p>
                      <a:pPr algn="ctr">
                        <a:lnSpc>
                          <a:spcPct val="100000"/>
                        </a:lnSpc>
                        <a:spcAft>
                          <a:spcPts val="0"/>
                        </a:spcAft>
                      </a:pPr>
                      <a:r>
                        <a:rPr lang="zh-CN" sz="2400" b="1" kern="1400" spc="-5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催化剂制备</a:t>
                      </a:r>
                      <a:endParaRPr lang="en-US" sz="2400" b="1">
                        <a:solidFill>
                          <a:srgbClr val="C00000"/>
                        </a:solidFill>
                        <a:effectLst/>
                        <a:latin typeface="等线" panose="02010600030101010101" pitchFamily="2" charset="-122"/>
                        <a:ea typeface="等线" panose="02010600030101010101" pitchFamily="2" charset="-122"/>
                        <a:cs typeface="Arial" panose="020B0604020202020204" pitchFamily="34"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Light" panose="02010600030101010101" pitchFamily="2" charset="-122"/>
                          <a:cs typeface="Times New Roman" panose="02020603050405020304" pitchFamily="18" charset="0"/>
                        </a:rPr>
                        <a:t>B0103</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Light" panose="02010600030101010101" pitchFamily="2" charset="-122"/>
                          <a:ea typeface="微软雅黑" panose="020B0503020204020204" pitchFamily="34" charset="-122"/>
                          <a:cs typeface="Times New Roman" panose="02020603050405020304" pitchFamily="18" charset="0"/>
                        </a:rPr>
                        <a:t>有机合成</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B050104</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低维纳米材料</a:t>
                      </a:r>
                      <a:endParaRPr lang="en-US" sz="2000" b="0">
                        <a:solidFill>
                          <a:srgbClr val="0000FF"/>
                        </a:solidFill>
                        <a:effectLst/>
                        <a:latin typeface="等线" panose="02010600030101010101" pitchFamily="2" charset="-122"/>
                        <a:ea typeface="等线" panose="02010600030101010101" pitchFamily="2" charset="-122"/>
                        <a:cs typeface="Arial" panose="020B0604020202020204" pitchFamily="34"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290079"/>
                  </a:ext>
                </a:extLst>
              </a:tr>
              <a:tr h="494327">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B010303</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金属催化合成反应</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B050105</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团簇材料</a:t>
                      </a:r>
                      <a:r>
                        <a:rPr lang="en-US" sz="2000" b="0">
                          <a:solidFill>
                            <a:srgbClr val="0000FF"/>
                          </a:solidFill>
                          <a:effectLst/>
                          <a:latin typeface="微软雅黑" panose="020B0503020204020204" pitchFamily="34" charset="-122"/>
                          <a:ea typeface="等线" panose="02010600030101010101" pitchFamily="2" charset="-122"/>
                          <a:cs typeface="Arial" panose="020B0604020202020204" pitchFamily="34" charset="0"/>
                        </a:rPr>
                        <a:t> </a:t>
                      </a:r>
                      <a:endParaRPr lang="en-US" sz="2000" b="0">
                        <a:solidFill>
                          <a:srgbClr val="0000FF"/>
                        </a:solidFill>
                        <a:effectLst/>
                        <a:latin typeface="等线" panose="02010600030101010101" pitchFamily="2" charset="-122"/>
                        <a:ea typeface="等线" panose="02010600030101010101" pitchFamily="2" charset="-122"/>
                        <a:cs typeface="Arial" panose="020B0604020202020204" pitchFamily="34"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319395"/>
                  </a:ext>
                </a:extLst>
              </a:tr>
              <a:tr h="247163">
                <a:tc vMerge="1">
                  <a:txBody>
                    <a:bodyPr/>
                    <a:lstStyle/>
                    <a:p>
                      <a:endParaRPr lang="en-US"/>
                    </a:p>
                  </a:txBody>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Light" panose="02010600030101010101" pitchFamily="2" charset="-122"/>
                          <a:cs typeface="Times New Roman" panose="02020603050405020304" pitchFamily="18" charset="0"/>
                        </a:rPr>
                        <a:t>B0201 </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Light" panose="02010600030101010101" pitchFamily="2" charset="-122"/>
                          <a:ea typeface="微软雅黑" panose="020B0503020204020204" pitchFamily="34" charset="-122"/>
                          <a:cs typeface="Times New Roman" panose="02020603050405020304" pitchFamily="18" charset="0"/>
                        </a:rPr>
                        <a:t>催化化学</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Light" panose="02010600030101010101" pitchFamily="2" charset="-122"/>
                          <a:cs typeface="Times New Roman" panose="02020603050405020304" pitchFamily="18" charset="0"/>
                        </a:rPr>
                        <a:t>B0507</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Light" panose="02010600030101010101" pitchFamily="2" charset="-122"/>
                          <a:ea typeface="微软雅黑" panose="020B0503020204020204" pitchFamily="34" charset="-122"/>
                          <a:cs typeface="Times New Roman" panose="02020603050405020304" pitchFamily="18" charset="0"/>
                        </a:rPr>
                        <a:t>碳基能源化学</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8471072"/>
                  </a:ext>
                </a:extLst>
              </a:tr>
              <a:tr h="494327">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B020102</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催化剂设计和制备</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B050701</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天然气活化与转化</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850527"/>
                  </a:ext>
                </a:extLst>
              </a:tr>
              <a:tr h="379405">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B020103</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多相催化</a:t>
                      </a:r>
                      <a:r>
                        <a:rPr lang="en-US" sz="2000" b="0">
                          <a:solidFill>
                            <a:srgbClr val="0000FF"/>
                          </a:solidFill>
                          <a:effectLst/>
                          <a:latin typeface="微软雅黑" panose="020B0503020204020204" pitchFamily="34" charset="-122"/>
                          <a:ea typeface="等线" panose="02010600030101010101" pitchFamily="2" charset="-122"/>
                          <a:cs typeface="Arial" panose="020B0604020202020204" pitchFamily="34" charset="0"/>
                        </a:rPr>
                        <a:t> </a:t>
                      </a:r>
                      <a:endParaRPr lang="en-US" sz="2000" b="0">
                        <a:solidFill>
                          <a:srgbClr val="0000FF"/>
                        </a:solidFill>
                        <a:effectLst/>
                        <a:latin typeface="等线" panose="02010600030101010101" pitchFamily="2" charset="-122"/>
                        <a:ea typeface="等线" panose="02010600030101010101" pitchFamily="2" charset="-122"/>
                        <a:cs typeface="Arial" panose="020B0604020202020204" pitchFamily="34"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B050702</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煤转化化学基础</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371232"/>
                  </a:ext>
                </a:extLst>
              </a:tr>
              <a:tr h="247163">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B020104 </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均相催化</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B050703 </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石油资源化学</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419506"/>
                  </a:ext>
                </a:extLst>
              </a:tr>
              <a:tr h="370745">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B020105 </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团簇仿生催化</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B050704 </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二氧化碳化学转化</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3494412"/>
                  </a:ext>
                </a:extLst>
              </a:tr>
              <a:tr h="247163">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B020106 </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光催化</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Light" panose="02010600030101010101" pitchFamily="2" charset="-122"/>
                          <a:cs typeface="Times New Roman" panose="02020603050405020304" pitchFamily="18" charset="0"/>
                        </a:rPr>
                        <a:t>B0803</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Light" panose="02010600030101010101" pitchFamily="2" charset="-122"/>
                          <a:ea typeface="微软雅黑" panose="020B0503020204020204" pitchFamily="34" charset="-122"/>
                          <a:cs typeface="Times New Roman" panose="02020603050405020304" pitchFamily="18" charset="0"/>
                        </a:rPr>
                        <a:t>反应工程</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7877719"/>
                  </a:ext>
                </a:extLst>
              </a:tr>
              <a:tr h="617908">
                <a:tc vMerge="1">
                  <a:txBody>
                    <a:bodyPr/>
                    <a:lstStyle/>
                    <a:p>
                      <a:endParaRPr lang="en-US"/>
                    </a:p>
                  </a:txBody>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Light" panose="02010600030101010101" pitchFamily="2" charset="-122"/>
                          <a:cs typeface="Times New Roman" panose="02020603050405020304" pitchFamily="18" charset="0"/>
                        </a:rPr>
                        <a:t>B0501</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Light" panose="02010600030101010101" pitchFamily="2" charset="-122"/>
                          <a:ea typeface="微软雅黑" panose="020B0503020204020204" pitchFamily="34" charset="-122"/>
                          <a:cs typeface="Times New Roman" panose="02020603050405020304" pitchFamily="18" charset="0"/>
                        </a:rPr>
                        <a:t>无机与纳米材料化学</a:t>
                      </a:r>
                      <a:endParaRPr lang="en-US" sz="2400" b="0" kern="1400" spc="-50">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B080301</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介尺度时空动态结构</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581866"/>
                  </a:ext>
                </a:extLst>
              </a:tr>
              <a:tr h="370745">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B050101</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晶态固体材料</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400" b="0" kern="1400" spc="-50">
                          <a:solidFill>
                            <a:srgbClr val="C00000"/>
                          </a:solidFill>
                          <a:effectLst/>
                          <a:latin typeface="微软雅黑" panose="020B0503020204020204" pitchFamily="34" charset="-122"/>
                          <a:ea typeface="等线" panose="02010600030101010101" pitchFamily="2" charset="-122"/>
                          <a:cs typeface="Times New Roman" panose="02020603050405020304" pitchFamily="18" charset="0"/>
                        </a:rPr>
                        <a:t>B0805</a:t>
                      </a:r>
                      <a:endParaRPr lang="en-US" sz="2400" b="0">
                        <a:effectLst/>
                        <a:latin typeface="等线" panose="02010600030101010101" pitchFamily="2" charset="-122"/>
                        <a:ea typeface="等线" panose="02010600030101010101" pitchFamily="2" charset="-122"/>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400" b="0" kern="1400" spc="-5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化工装备与过程强化</a:t>
                      </a:r>
                      <a:endParaRPr lang="en-US" sz="2400" b="0">
                        <a:effectLst/>
                        <a:latin typeface="等线" panose="02010600030101010101" pitchFamily="2" charset="-122"/>
                        <a:ea typeface="等线" panose="02010600030101010101" pitchFamily="2" charset="-122"/>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8366121"/>
                  </a:ext>
                </a:extLst>
              </a:tr>
              <a:tr h="502987">
                <a:tc vMerge="1">
                  <a:txBody>
                    <a:bodyPr/>
                    <a:lstStyle/>
                    <a:p>
                      <a:endParaRPr lang="en-US"/>
                    </a:p>
                  </a:txBody>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Light" panose="02010600030101010101" pitchFamily="2" charset="-122"/>
                          <a:cs typeface="Times New Roman" panose="02020603050405020304" pitchFamily="18" charset="0"/>
                        </a:rPr>
                        <a:t>B050103</a:t>
                      </a:r>
                      <a:endParaRPr lang="en-US" sz="2000" b="0" kern="1400" spc="-50">
                        <a:solidFill>
                          <a:srgbClr val="0000FF"/>
                        </a:solidFill>
                        <a:effectLst/>
                        <a:latin typeface="等线 Light" panose="02010600030101010101" pitchFamily="2" charset="-122"/>
                        <a:ea typeface="等线 Light" panose="02010600030101010101" pitchFamily="2" charset="-122"/>
                        <a:cs typeface="Times New Roman" panose="02020603050405020304" pitchFamily="18"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Light" panose="02010600030101010101" pitchFamily="2" charset="-122"/>
                          <a:ea typeface="微软雅黑" panose="020B0503020204020204" pitchFamily="34" charset="-122"/>
                          <a:cs typeface="Times New Roman" panose="02020603050405020304" pitchFamily="18" charset="0"/>
                        </a:rPr>
                        <a:t>无机膜材料</a:t>
                      </a:r>
                      <a:r>
                        <a:rPr lang="en-US" sz="2000" b="0">
                          <a:solidFill>
                            <a:srgbClr val="0000FF"/>
                          </a:solidFill>
                          <a:effectLst/>
                          <a:latin typeface="微软雅黑" panose="020B0503020204020204" pitchFamily="34" charset="-122"/>
                          <a:ea typeface="等线" panose="02010600030101010101" pitchFamily="2" charset="-122"/>
                          <a:cs typeface="Arial" panose="020B0604020202020204" pitchFamily="34" charset="0"/>
                        </a:rPr>
                        <a:t> </a:t>
                      </a:r>
                      <a:endParaRPr lang="en-US" sz="2000" b="0">
                        <a:solidFill>
                          <a:srgbClr val="0000FF"/>
                        </a:solidFill>
                        <a:effectLst/>
                        <a:latin typeface="等线" panose="02010600030101010101" pitchFamily="2" charset="-122"/>
                        <a:ea typeface="等线" panose="02010600030101010101" pitchFamily="2" charset="-122"/>
                        <a:cs typeface="Arial" panose="020B0604020202020204" pitchFamily="34" charset="0"/>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2000" b="0" kern="1400" spc="-50">
                          <a:solidFill>
                            <a:srgbClr val="0000FF"/>
                          </a:solidFill>
                          <a:effectLst/>
                          <a:latin typeface="微软雅黑" panose="020B0503020204020204" pitchFamily="34" charset="-122"/>
                          <a:ea typeface="等线" panose="02010600030101010101" pitchFamily="2" charset="-122"/>
                          <a:cs typeface="Times New Roman" panose="02020603050405020304" pitchFamily="18" charset="0"/>
                        </a:rPr>
                        <a:t>B080504</a:t>
                      </a:r>
                      <a:endParaRPr lang="en-US" sz="2000" b="0">
                        <a:solidFill>
                          <a:srgbClr val="0000FF"/>
                        </a:solidFill>
                        <a:effectLst/>
                        <a:latin typeface="等线" panose="02010600030101010101" pitchFamily="2" charset="-122"/>
                        <a:ea typeface="等线" panose="02010600030101010101" pitchFamily="2" charset="-122"/>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zh-CN" sz="2000" b="0" kern="1400" spc="-50">
                          <a:solidFill>
                            <a:srgbClr val="0000FF"/>
                          </a:solidFill>
                          <a:effectLst/>
                          <a:latin typeface="等线" panose="02010600030101010101" pitchFamily="2" charset="-122"/>
                          <a:ea typeface="微软雅黑" panose="020B0503020204020204" pitchFamily="34" charset="-122"/>
                          <a:cs typeface="Times New Roman" panose="02020603050405020304" pitchFamily="18" charset="0"/>
                        </a:rPr>
                        <a:t>新材料过程强化</a:t>
                      </a:r>
                      <a:endParaRPr lang="en-US" sz="2000" b="0">
                        <a:solidFill>
                          <a:srgbClr val="0000FF"/>
                        </a:solidFill>
                        <a:effectLst/>
                        <a:latin typeface="等线" panose="02010600030101010101" pitchFamily="2" charset="-122"/>
                        <a:ea typeface="等线" panose="02010600030101010101" pitchFamily="2" charset="-122"/>
                      </a:endParaRPr>
                    </a:p>
                  </a:txBody>
                  <a:tcPr marL="25278" marR="2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1854964"/>
                  </a:ext>
                </a:extLst>
              </a:tr>
            </a:tbl>
          </a:graphicData>
        </a:graphic>
      </p:graphicFrame>
      <p:sp>
        <p:nvSpPr>
          <p:cNvPr id="9" name="矩形 8">
            <a:extLst>
              <a:ext uri="{FF2B5EF4-FFF2-40B4-BE49-F238E27FC236}">
                <a16:creationId xmlns:a16="http://schemas.microsoft.com/office/drawing/2014/main" id="{F2FA6527-630F-4E67-8333-1F86723B7A74}"/>
              </a:ext>
            </a:extLst>
          </p:cNvPr>
          <p:cNvSpPr/>
          <p:nvPr/>
        </p:nvSpPr>
        <p:spPr>
          <a:xfrm>
            <a:off x="2641022" y="836712"/>
            <a:ext cx="3861955" cy="707886"/>
          </a:xfrm>
          <a:prstGeom prst="rect">
            <a:avLst/>
          </a:prstGeom>
          <a:solidFill>
            <a:srgbClr val="FFFFCC"/>
          </a:solidFill>
        </p:spPr>
        <p:txBody>
          <a:bodyPr wrap="none">
            <a:spAutoFit/>
          </a:bodyPr>
          <a:lstStyle/>
          <a:p>
            <a:pPr marL="3175" lvl="0" algn="ctr"/>
            <a:r>
              <a:rPr lang="zh-CN" altLang="en-US" sz="4000" b="1">
                <a:solidFill>
                  <a:srgbClr val="C00000"/>
                </a:solidFill>
                <a:latin typeface="微软雅黑" panose="020B0503020204020204" pitchFamily="34" charset="-122"/>
                <a:ea typeface="微软雅黑" panose="020B0503020204020204" pitchFamily="34" charset="-122"/>
              </a:rPr>
              <a:t>原</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008000"/>
                </a:solidFill>
                <a:latin typeface="微软雅黑" panose="020B0503020204020204" pitchFamily="34" charset="-122"/>
                <a:ea typeface="微软雅黑" panose="020B0503020204020204" pitchFamily="34" charset="-122"/>
              </a:rPr>
              <a:t>一对多</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C00000"/>
                </a:solidFill>
                <a:latin typeface="微软雅黑" panose="020B0503020204020204" pitchFamily="34" charset="-122"/>
                <a:ea typeface="微软雅黑" panose="020B0503020204020204" pitchFamily="34" charset="-122"/>
              </a:rPr>
              <a:t>新</a:t>
            </a:r>
            <a:endParaRPr lang="zh-CN" altLang="en-US" sz="40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901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新代码</a:t>
            </a:r>
            <a:r>
              <a:rPr lang="en-US" altLang="zh-CN" sz="4000" b="1">
                <a:solidFill>
                  <a:schemeClr val="bg1"/>
                </a:solidFill>
                <a:latin typeface="微软雅黑" panose="020B0503020204020204" pitchFamily="34" charset="-122"/>
                <a:ea typeface="微软雅黑" panose="020B0503020204020204" pitchFamily="34" charset="-122"/>
              </a:rPr>
              <a:t>—</a:t>
            </a:r>
            <a:r>
              <a:rPr lang="zh-CN" altLang="en-US" sz="4000" b="1">
                <a:solidFill>
                  <a:schemeClr val="bg1"/>
                </a:solidFill>
                <a:latin typeface="微软雅黑" panose="020B0503020204020204" pitchFamily="34" charset="-122"/>
                <a:ea typeface="微软雅黑" panose="020B0503020204020204" pitchFamily="34" charset="-122"/>
              </a:rPr>
              <a:t>原代码的对照举例</a:t>
            </a:r>
          </a:p>
        </p:txBody>
      </p:sp>
      <p:graphicFrame>
        <p:nvGraphicFramePr>
          <p:cNvPr id="8" name="表格 7">
            <a:extLst>
              <a:ext uri="{FF2B5EF4-FFF2-40B4-BE49-F238E27FC236}">
                <a16:creationId xmlns:a16="http://schemas.microsoft.com/office/drawing/2014/main" id="{D0064E59-DBBF-48B4-8FCF-9EAD191276BC}"/>
              </a:ext>
            </a:extLst>
          </p:cNvPr>
          <p:cNvGraphicFramePr>
            <a:graphicFrameLocks noGrp="1"/>
          </p:cNvGraphicFramePr>
          <p:nvPr>
            <p:extLst/>
          </p:nvPr>
        </p:nvGraphicFramePr>
        <p:xfrm>
          <a:off x="611559" y="1196998"/>
          <a:ext cx="7920882" cy="4896298"/>
        </p:xfrm>
        <a:graphic>
          <a:graphicData uri="http://schemas.openxmlformats.org/drawingml/2006/table">
            <a:tbl>
              <a:tblPr firstRow="1" firstCol="1" bandRow="1"/>
              <a:tblGrid>
                <a:gridCol w="1512169">
                  <a:extLst>
                    <a:ext uri="{9D8B030D-6E8A-4147-A177-3AD203B41FA5}">
                      <a16:colId xmlns:a16="http://schemas.microsoft.com/office/drawing/2014/main" val="407023103"/>
                    </a:ext>
                  </a:extLst>
                </a:gridCol>
                <a:gridCol w="2880320">
                  <a:extLst>
                    <a:ext uri="{9D8B030D-6E8A-4147-A177-3AD203B41FA5}">
                      <a16:colId xmlns:a16="http://schemas.microsoft.com/office/drawing/2014/main" val="2678460837"/>
                    </a:ext>
                  </a:extLst>
                </a:gridCol>
                <a:gridCol w="1512168">
                  <a:extLst>
                    <a:ext uri="{9D8B030D-6E8A-4147-A177-3AD203B41FA5}">
                      <a16:colId xmlns:a16="http://schemas.microsoft.com/office/drawing/2014/main" val="3385418509"/>
                    </a:ext>
                  </a:extLst>
                </a:gridCol>
                <a:gridCol w="2016225">
                  <a:extLst>
                    <a:ext uri="{9D8B030D-6E8A-4147-A177-3AD203B41FA5}">
                      <a16:colId xmlns:a16="http://schemas.microsoft.com/office/drawing/2014/main" val="2509462828"/>
                    </a:ext>
                  </a:extLst>
                </a:gridCol>
              </a:tblGrid>
              <a:tr h="387380">
                <a:tc>
                  <a:txBody>
                    <a:bodyPr/>
                    <a:lstStyle/>
                    <a:p>
                      <a:pPr algn="l">
                        <a:spcAft>
                          <a:spcPts val="0"/>
                        </a:spcAft>
                      </a:pPr>
                      <a:r>
                        <a:rPr lang="zh-CN" sz="2400" b="1"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新代码</a:t>
                      </a:r>
                      <a:endParaRPr lang="en-US" sz="66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b="1"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新条目</a:t>
                      </a:r>
                      <a:endParaRPr lang="en-US" sz="6600" kern="1400" spc="-5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b="1" kern="1400" spc="-50">
                          <a:effectLst/>
                          <a:latin typeface="微软雅黑" panose="020B0503020204020204" pitchFamily="34" charset="-122"/>
                          <a:ea typeface="微软雅黑" panose="020B0503020204020204" pitchFamily="34" charset="-122"/>
                          <a:cs typeface="Times New Roman" panose="02020603050405020304" pitchFamily="18" charset="0"/>
                        </a:rPr>
                        <a:t>原代码</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b="1" kern="1400" spc="-50">
                          <a:effectLst/>
                          <a:latin typeface="微软雅黑" panose="020B0503020204020204" pitchFamily="34" charset="-122"/>
                          <a:ea typeface="微软雅黑" panose="020B0503020204020204" pitchFamily="34" charset="-122"/>
                          <a:cs typeface="Times New Roman" panose="02020603050405020304" pitchFamily="18" charset="0"/>
                        </a:rPr>
                        <a:t>原条目</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708163"/>
                  </a:ext>
                </a:extLst>
              </a:tr>
              <a:tr h="387380">
                <a:tc>
                  <a:txBody>
                    <a:bodyPr/>
                    <a:lstStyle/>
                    <a:p>
                      <a:pPr algn="l">
                        <a:spcAft>
                          <a:spcPts val="0"/>
                        </a:spcAft>
                      </a:pPr>
                      <a:r>
                        <a:rPr lang="en-US" sz="2400" b="1"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B0101</a:t>
                      </a:r>
                      <a:endParaRPr lang="en-US" sz="6000" b="1"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b="1"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元素化学</a:t>
                      </a:r>
                      <a:endParaRPr lang="en-US" sz="6000" b="1"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US" sz="2800">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US" sz="2800">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865084"/>
                  </a:ext>
                </a:extLst>
              </a:tr>
              <a:tr h="387380">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B010101</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主族元素化学</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B0110</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同位素化学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33932"/>
                  </a:ext>
                </a:extLst>
              </a:tr>
              <a:tr h="387380">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B010202</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主族元素化学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247684"/>
                  </a:ext>
                </a:extLst>
              </a:tr>
              <a:tr h="387380">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B020301</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有机磷化学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794206"/>
                  </a:ext>
                </a:extLst>
              </a:tr>
              <a:tr h="387380">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B020302</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有机硅化学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1516758"/>
                  </a:ext>
                </a:extLst>
              </a:tr>
              <a:tr h="387380">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B020303</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有机硼化学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7694399"/>
                  </a:ext>
                </a:extLst>
              </a:tr>
              <a:tr h="387380">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B020304</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有机氟化学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8101249"/>
                  </a:ext>
                </a:extLst>
              </a:tr>
              <a:tr h="387380">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B010102</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过渡金属元素化学</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B010203</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过渡金属化学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965728"/>
                  </a:ext>
                </a:extLst>
              </a:tr>
              <a:tr h="422597">
                <a:tc>
                  <a:txBody>
                    <a:bodyPr/>
                    <a:lstStyle/>
                    <a:p>
                      <a:pPr algn="l"/>
                      <a:endParaRPr lang="en-US" sz="2800">
                        <a:solidFill>
                          <a:srgbClr val="0000FF"/>
                        </a:solidFill>
                        <a:effectLst/>
                        <a:latin typeface="微软雅黑" panose="020B0503020204020204" pitchFamily="34" charset="-122"/>
                        <a:ea typeface="微软雅黑" panose="020B0503020204020204" pitchFamily="34" charset="-122"/>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B010204</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丰产元素与多酸化学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1412168"/>
                  </a:ext>
                </a:extLst>
              </a:tr>
              <a:tr h="442318">
                <a:tc>
                  <a:txBody>
                    <a:bodyPr/>
                    <a:lstStyle/>
                    <a:p>
                      <a:pPr algn="l">
                        <a:spcAft>
                          <a:spcPts val="0"/>
                        </a:spcAft>
                      </a:pPr>
                      <a:r>
                        <a:rPr lang="en-US"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B010103</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rPr>
                        <a:t>稀土与锕系元素化学</a:t>
                      </a:r>
                      <a:endParaRPr lang="en-US" sz="6600" kern="1400" spc="-50">
                        <a:solidFill>
                          <a:srgbClr val="0000FF"/>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400" kern="1400" spc="-50">
                          <a:effectLst/>
                          <a:latin typeface="微软雅黑" panose="020B0503020204020204" pitchFamily="34" charset="-122"/>
                          <a:ea typeface="微软雅黑" panose="020B0503020204020204" pitchFamily="34" charset="-122"/>
                          <a:cs typeface="Times New Roman" panose="02020603050405020304" pitchFamily="18" charset="0"/>
                        </a:rPr>
                        <a:t>B010201</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2400" kern="1400" spc="-50">
                          <a:effectLst/>
                          <a:latin typeface="微软雅黑" panose="020B0503020204020204" pitchFamily="34" charset="-122"/>
                          <a:ea typeface="微软雅黑" panose="020B0503020204020204" pitchFamily="34" charset="-122"/>
                          <a:cs typeface="Times New Roman" panose="02020603050405020304" pitchFamily="18" charset="0"/>
                        </a:rPr>
                        <a:t>稀土化学</a:t>
                      </a:r>
                      <a:endParaRPr lang="en-US" sz="6600" kern="1400" spc="-5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390" marR="6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056768"/>
                  </a:ext>
                </a:extLst>
              </a:tr>
            </a:tbl>
          </a:graphicData>
        </a:graphic>
      </p:graphicFrame>
      <p:sp>
        <p:nvSpPr>
          <p:cNvPr id="4" name="矩形 3">
            <a:extLst>
              <a:ext uri="{FF2B5EF4-FFF2-40B4-BE49-F238E27FC236}">
                <a16:creationId xmlns:a16="http://schemas.microsoft.com/office/drawing/2014/main" id="{08352517-B8EC-484B-9C9C-A01018DA89F7}"/>
              </a:ext>
            </a:extLst>
          </p:cNvPr>
          <p:cNvSpPr/>
          <p:nvPr/>
        </p:nvSpPr>
        <p:spPr>
          <a:xfrm>
            <a:off x="827584" y="3075057"/>
            <a:ext cx="3861955" cy="707886"/>
          </a:xfrm>
          <a:prstGeom prst="rect">
            <a:avLst/>
          </a:prstGeom>
          <a:solidFill>
            <a:srgbClr val="FFFFCC"/>
          </a:solidFill>
        </p:spPr>
        <p:txBody>
          <a:bodyPr wrap="none">
            <a:spAutoFit/>
          </a:bodyPr>
          <a:lstStyle/>
          <a:p>
            <a:pPr marL="3175" lvl="0" algn="ctr"/>
            <a:r>
              <a:rPr lang="zh-CN" altLang="en-US" sz="4000" b="1">
                <a:solidFill>
                  <a:srgbClr val="C00000"/>
                </a:solidFill>
                <a:latin typeface="微软雅黑" panose="020B0503020204020204" pitchFamily="34" charset="-122"/>
                <a:ea typeface="微软雅黑" panose="020B0503020204020204" pitchFamily="34" charset="-122"/>
              </a:rPr>
              <a:t>新</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008000"/>
                </a:solidFill>
                <a:latin typeface="微软雅黑" panose="020B0503020204020204" pitchFamily="34" charset="-122"/>
                <a:ea typeface="微软雅黑" panose="020B0503020204020204" pitchFamily="34" charset="-122"/>
              </a:rPr>
              <a:t>一对多</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C00000"/>
                </a:solidFill>
                <a:latin typeface="微软雅黑" panose="020B0503020204020204" pitchFamily="34" charset="-122"/>
                <a:ea typeface="微软雅黑" panose="020B0503020204020204" pitchFamily="34" charset="-122"/>
              </a:rPr>
              <a:t>原</a:t>
            </a:r>
            <a:endParaRPr lang="zh-CN" altLang="en-US" sz="40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4722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原代码</a:t>
            </a:r>
            <a:r>
              <a:rPr lang="en-US" altLang="zh-CN" sz="4000" b="1">
                <a:solidFill>
                  <a:schemeClr val="bg1"/>
                </a:solidFill>
                <a:latin typeface="微软雅黑" panose="020B0503020204020204" pitchFamily="34" charset="-122"/>
                <a:ea typeface="微软雅黑" panose="020B0503020204020204" pitchFamily="34" charset="-122"/>
              </a:rPr>
              <a:t>—</a:t>
            </a:r>
            <a:r>
              <a:rPr lang="zh-CN" altLang="en-US" sz="4000" b="1">
                <a:solidFill>
                  <a:schemeClr val="bg1"/>
                </a:solidFill>
                <a:latin typeface="微软雅黑" panose="020B0503020204020204" pitchFamily="34" charset="-122"/>
                <a:ea typeface="微软雅黑" panose="020B0503020204020204" pitchFamily="34" charset="-122"/>
              </a:rPr>
              <a:t>新代码的对照举例</a:t>
            </a:r>
          </a:p>
        </p:txBody>
      </p:sp>
      <p:graphicFrame>
        <p:nvGraphicFramePr>
          <p:cNvPr id="7" name="表格 6">
            <a:extLst>
              <a:ext uri="{FF2B5EF4-FFF2-40B4-BE49-F238E27FC236}">
                <a16:creationId xmlns:a16="http://schemas.microsoft.com/office/drawing/2014/main" id="{E6FC38F3-9678-4C43-BC04-8FF262981515}"/>
              </a:ext>
            </a:extLst>
          </p:cNvPr>
          <p:cNvGraphicFramePr>
            <a:graphicFrameLocks noGrp="1"/>
          </p:cNvGraphicFramePr>
          <p:nvPr>
            <p:extLst>
              <p:ext uri="{D42A27DB-BD31-4B8C-83A1-F6EECF244321}">
                <p14:modId xmlns:p14="http://schemas.microsoft.com/office/powerpoint/2010/main" val="2968500526"/>
              </p:ext>
            </p:extLst>
          </p:nvPr>
        </p:nvGraphicFramePr>
        <p:xfrm>
          <a:off x="395535" y="1760190"/>
          <a:ext cx="8352930" cy="3829050"/>
        </p:xfrm>
        <a:graphic>
          <a:graphicData uri="http://schemas.openxmlformats.org/drawingml/2006/table">
            <a:tbl>
              <a:tblPr firstRow="1" firstCol="1" bandRow="1"/>
              <a:tblGrid>
                <a:gridCol w="1436227">
                  <a:extLst>
                    <a:ext uri="{9D8B030D-6E8A-4147-A177-3AD203B41FA5}">
                      <a16:colId xmlns:a16="http://schemas.microsoft.com/office/drawing/2014/main" val="854306145"/>
                    </a:ext>
                  </a:extLst>
                </a:gridCol>
                <a:gridCol w="3204291">
                  <a:extLst>
                    <a:ext uri="{9D8B030D-6E8A-4147-A177-3AD203B41FA5}">
                      <a16:colId xmlns:a16="http://schemas.microsoft.com/office/drawing/2014/main" val="4287354028"/>
                    </a:ext>
                  </a:extLst>
                </a:gridCol>
                <a:gridCol w="1478185">
                  <a:extLst>
                    <a:ext uri="{9D8B030D-6E8A-4147-A177-3AD203B41FA5}">
                      <a16:colId xmlns:a16="http://schemas.microsoft.com/office/drawing/2014/main" val="1312924474"/>
                    </a:ext>
                  </a:extLst>
                </a:gridCol>
                <a:gridCol w="2234227">
                  <a:extLst>
                    <a:ext uri="{9D8B030D-6E8A-4147-A177-3AD203B41FA5}">
                      <a16:colId xmlns:a16="http://schemas.microsoft.com/office/drawing/2014/main" val="1232559426"/>
                    </a:ext>
                  </a:extLst>
                </a:gridCol>
              </a:tblGrid>
              <a:tr h="425450">
                <a:tc>
                  <a:txBody>
                    <a:bodyPr/>
                    <a:lstStyle/>
                    <a:p>
                      <a:pPr algn="just">
                        <a:lnSpc>
                          <a:spcPct val="107000"/>
                        </a:lnSpc>
                        <a:spcAft>
                          <a:spcPts val="0"/>
                        </a:spcAft>
                      </a:pPr>
                      <a:r>
                        <a:rPr lang="zh-CN" sz="2400" b="1">
                          <a:solidFill>
                            <a:schemeClr val="tx1"/>
                          </a:solidFill>
                          <a:effectLst/>
                          <a:latin typeface="微软雅黑" panose="020B0503020204020204" pitchFamily="34" charset="-122"/>
                          <a:ea typeface="微软雅黑" panose="020B0503020204020204" pitchFamily="34" charset="-122"/>
                          <a:cs typeface="Arial" panose="020B0604020202020204" pitchFamily="34" charset="0"/>
                        </a:rPr>
                        <a:t>原代码</a:t>
                      </a:r>
                      <a:endParaRPr lang="en-US" sz="2400">
                        <a:solidFill>
                          <a:schemeClr val="tx1"/>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1">
                          <a:solidFill>
                            <a:schemeClr val="tx1"/>
                          </a:solidFill>
                          <a:effectLst/>
                          <a:latin typeface="微软雅黑" panose="020B0503020204020204" pitchFamily="34" charset="-122"/>
                          <a:ea typeface="微软雅黑" panose="020B0503020204020204" pitchFamily="34" charset="-122"/>
                          <a:cs typeface="Arial" panose="020B0604020202020204" pitchFamily="34" charset="0"/>
                        </a:rPr>
                        <a:t>原条目</a:t>
                      </a:r>
                      <a:endParaRPr lang="en-US" sz="2400">
                        <a:solidFill>
                          <a:schemeClr val="tx1"/>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1">
                          <a:solidFill>
                            <a:srgbClr val="C00000"/>
                          </a:solidFill>
                          <a:effectLst/>
                          <a:latin typeface="微软雅黑" panose="020B0503020204020204" pitchFamily="34" charset="-122"/>
                          <a:ea typeface="微软雅黑" panose="020B0503020204020204" pitchFamily="34" charset="-122"/>
                          <a:cs typeface="Arial" panose="020B0604020202020204" pitchFamily="34" charset="0"/>
                        </a:rPr>
                        <a:t>新代码</a:t>
                      </a:r>
                      <a:endParaRPr lang="en-US" sz="240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1">
                          <a:solidFill>
                            <a:srgbClr val="C00000"/>
                          </a:solidFill>
                          <a:effectLst/>
                          <a:latin typeface="微软雅黑" panose="020B0503020204020204" pitchFamily="34" charset="-122"/>
                          <a:ea typeface="微软雅黑" panose="020B0503020204020204" pitchFamily="34" charset="-122"/>
                          <a:cs typeface="Arial" panose="020B0604020202020204" pitchFamily="34" charset="0"/>
                        </a:rPr>
                        <a:t>新条目</a:t>
                      </a:r>
                      <a:endParaRPr lang="en-US" sz="240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3704777"/>
                  </a:ext>
                </a:extLst>
              </a:tr>
              <a:tr h="425450">
                <a:tc>
                  <a:txBody>
                    <a:bodyPr/>
                    <a:lstStyle/>
                    <a:p>
                      <a:pPr algn="just">
                        <a:lnSpc>
                          <a:spcPct val="107000"/>
                        </a:lnSpc>
                        <a:spcAft>
                          <a:spcPts val="0"/>
                        </a:spcAft>
                      </a:pPr>
                      <a:r>
                        <a:rPr lang="en-US" sz="2400" b="1">
                          <a:solidFill>
                            <a:schemeClr val="tx1"/>
                          </a:solidFill>
                          <a:effectLst/>
                          <a:latin typeface="微软雅黑" panose="020B0503020204020204" pitchFamily="34" charset="-122"/>
                          <a:ea typeface="微软雅黑" panose="020B0503020204020204" pitchFamily="34" charset="-122"/>
                          <a:cs typeface="Arial" panose="020B0604020202020204" pitchFamily="34" charset="0"/>
                        </a:rPr>
                        <a:t>B05</a:t>
                      </a:r>
                      <a:endParaRPr lang="en-US" sz="2400">
                        <a:solidFill>
                          <a:schemeClr val="tx1"/>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1">
                          <a:solidFill>
                            <a:schemeClr val="tx1"/>
                          </a:solidFill>
                          <a:effectLst/>
                          <a:latin typeface="微软雅黑" panose="020B0503020204020204" pitchFamily="34" charset="-122"/>
                          <a:ea typeface="微软雅黑" panose="020B0503020204020204" pitchFamily="34" charset="-122"/>
                          <a:cs typeface="Arial" panose="020B0604020202020204" pitchFamily="34" charset="0"/>
                        </a:rPr>
                        <a:t>分析化学</a:t>
                      </a:r>
                      <a:endParaRPr lang="en-US" sz="2400">
                        <a:solidFill>
                          <a:schemeClr val="tx1"/>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b="1">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B04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1">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化学测量学</a:t>
                      </a:r>
                      <a:endParaRPr lang="en-US" sz="2400" b="1">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633412"/>
                  </a:ext>
                </a:extLst>
              </a:tr>
              <a:tr h="425450">
                <a:tc>
                  <a:txBody>
                    <a:bodyPr/>
                    <a:lstStyle/>
                    <a:p>
                      <a:pPr algn="just">
                        <a:lnSpc>
                          <a:spcPct val="107000"/>
                        </a:lnSpc>
                        <a:spcAft>
                          <a:spcPts val="0"/>
                        </a:spcAft>
                      </a:pPr>
                      <a:r>
                        <a:rPr lang="en-US" sz="2400" b="0">
                          <a:effectLst/>
                          <a:latin typeface="微软雅黑" panose="020B0503020204020204" pitchFamily="34" charset="-122"/>
                          <a:ea typeface="微软雅黑" panose="020B0503020204020204" pitchFamily="34" charset="-122"/>
                          <a:cs typeface="Arial" panose="020B0604020202020204" pitchFamily="34" charset="0"/>
                        </a:rPr>
                        <a:t>B0501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b="0">
                          <a:effectLst/>
                          <a:latin typeface="微软雅黑" panose="020B0503020204020204" pitchFamily="34" charset="-122"/>
                          <a:ea typeface="微软雅黑" panose="020B0503020204020204" pitchFamily="34" charset="-122"/>
                          <a:cs typeface="Arial" panose="020B0604020202020204" pitchFamily="34" charset="0"/>
                        </a:rPr>
                        <a:t>色谱分析</a:t>
                      </a:r>
                      <a:endParaRPr lang="en-US" sz="2400" b="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B040103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色谱分析</a:t>
                      </a: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989628"/>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气相色谱</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220452"/>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液相色谱</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507591"/>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离子色谱与薄层色谱</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937496"/>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毛细管电泳及电色谱</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B040104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电泳分析</a:t>
                      </a: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42037"/>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微流控系统与芯片分析</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B040105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微纳流控</a:t>
                      </a:r>
                      <a:endPar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6216185"/>
                  </a:ext>
                </a:extLst>
              </a:tr>
              <a:tr h="425450">
                <a:tc>
                  <a:txBody>
                    <a:bodyPr/>
                    <a:lstStyle/>
                    <a:p>
                      <a:pPr algn="just">
                        <a:lnSpc>
                          <a:spcPct val="107000"/>
                        </a:lnSpc>
                        <a:spcAft>
                          <a:spcPts val="0"/>
                        </a:spcAft>
                      </a:pPr>
                      <a:r>
                        <a:rPr lang="en-US" sz="2400">
                          <a:effectLst/>
                          <a:latin typeface="微软雅黑" panose="020B0503020204020204" pitchFamily="34" charset="-122"/>
                          <a:ea typeface="微软雅黑" panose="020B0503020204020204" pitchFamily="34" charset="-122"/>
                          <a:cs typeface="Arial" panose="020B0604020202020204" pitchFamily="34" charset="0"/>
                        </a:rPr>
                        <a:t>B050106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effectLst/>
                          <a:latin typeface="微软雅黑" panose="020B0503020204020204" pitchFamily="34" charset="-122"/>
                          <a:ea typeface="微软雅黑" panose="020B0503020204020204" pitchFamily="34" charset="-122"/>
                          <a:cs typeface="Arial" panose="020B0604020202020204" pitchFamily="34" charset="0"/>
                        </a:rPr>
                        <a:t>色谱柱固定相与填料</a:t>
                      </a:r>
                      <a:endParaRPr lang="en-US" sz="2400">
                        <a:effectLst/>
                        <a:latin typeface="微软雅黑" panose="020B0503020204020204" pitchFamily="34" charset="-122"/>
                        <a:ea typeface="微软雅黑" panose="020B0503020204020204" pitchFamily="34"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B040102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zh-CN"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分离介质</a:t>
                      </a:r>
                      <a:r>
                        <a:rPr lang="en-US" sz="2400">
                          <a:solidFill>
                            <a:srgbClr val="0000FF"/>
                          </a:solidFill>
                          <a:effectLst/>
                          <a:latin typeface="微软雅黑" panose="020B0503020204020204" pitchFamily="34" charset="-122"/>
                          <a:ea typeface="微软雅黑" panose="020B0503020204020204" pitchFamily="34" charset="-122"/>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335228"/>
                  </a:ext>
                </a:extLst>
              </a:tr>
            </a:tbl>
          </a:graphicData>
        </a:graphic>
      </p:graphicFrame>
      <p:sp>
        <p:nvSpPr>
          <p:cNvPr id="4" name="矩形 3">
            <a:extLst>
              <a:ext uri="{FF2B5EF4-FFF2-40B4-BE49-F238E27FC236}">
                <a16:creationId xmlns:a16="http://schemas.microsoft.com/office/drawing/2014/main" id="{702A3B90-9964-423F-BA5D-B876CE814C23}"/>
              </a:ext>
            </a:extLst>
          </p:cNvPr>
          <p:cNvSpPr/>
          <p:nvPr/>
        </p:nvSpPr>
        <p:spPr>
          <a:xfrm>
            <a:off x="4886510" y="3320772"/>
            <a:ext cx="3861955" cy="707886"/>
          </a:xfrm>
          <a:prstGeom prst="rect">
            <a:avLst/>
          </a:prstGeom>
          <a:solidFill>
            <a:srgbClr val="FFFFCC"/>
          </a:solidFill>
        </p:spPr>
        <p:txBody>
          <a:bodyPr wrap="none">
            <a:spAutoFit/>
          </a:bodyPr>
          <a:lstStyle/>
          <a:p>
            <a:pPr marL="3175" lvl="0" algn="ctr"/>
            <a:r>
              <a:rPr lang="zh-CN" altLang="en-US" sz="4000" b="1">
                <a:solidFill>
                  <a:srgbClr val="C00000"/>
                </a:solidFill>
                <a:latin typeface="微软雅黑" panose="020B0503020204020204" pitchFamily="34" charset="-122"/>
                <a:ea typeface="微软雅黑" panose="020B0503020204020204" pitchFamily="34" charset="-122"/>
              </a:rPr>
              <a:t>原</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008000"/>
                </a:solidFill>
                <a:latin typeface="微软雅黑" panose="020B0503020204020204" pitchFamily="34" charset="-122"/>
                <a:ea typeface="微软雅黑" panose="020B0503020204020204" pitchFamily="34" charset="-122"/>
              </a:rPr>
              <a:t>多对一</a:t>
            </a:r>
            <a:r>
              <a:rPr lang="en-US" altLang="zh-CN" sz="4000" b="1">
                <a:solidFill>
                  <a:srgbClr val="C00000"/>
                </a:solidFill>
                <a:latin typeface="微软雅黑" panose="020B0503020204020204" pitchFamily="34" charset="-122"/>
                <a:ea typeface="微软雅黑" panose="020B0503020204020204" pitchFamily="34" charset="-122"/>
              </a:rPr>
              <a:t>—</a:t>
            </a:r>
            <a:r>
              <a:rPr lang="zh-CN" altLang="en-US" sz="4000" b="1">
                <a:solidFill>
                  <a:srgbClr val="C00000"/>
                </a:solidFill>
                <a:latin typeface="微软雅黑" panose="020B0503020204020204" pitchFamily="34" charset="-122"/>
                <a:ea typeface="微软雅黑" panose="020B0503020204020204" pitchFamily="34" charset="-122"/>
              </a:rPr>
              <a:t>新</a:t>
            </a:r>
            <a:endParaRPr lang="zh-CN" altLang="en-US" sz="40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6448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C0D60DE-816F-4A9C-BE2A-5709387FE4A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zh-CN" altLang="en-US" sz="4000" b="1">
                <a:solidFill>
                  <a:schemeClr val="bg1"/>
                </a:solidFill>
                <a:latin typeface="微软雅黑" panose="020B0503020204020204" pitchFamily="34" charset="-122"/>
                <a:ea typeface="微软雅黑" panose="020B0503020204020204" pitchFamily="34" charset="-122"/>
              </a:rPr>
              <a:t>项目申请时的新代码运用</a:t>
            </a:r>
          </a:p>
        </p:txBody>
      </p:sp>
      <p:sp>
        <p:nvSpPr>
          <p:cNvPr id="5" name="矩形 4">
            <a:extLst>
              <a:ext uri="{FF2B5EF4-FFF2-40B4-BE49-F238E27FC236}">
                <a16:creationId xmlns:a16="http://schemas.microsoft.com/office/drawing/2014/main" id="{5B9CFB5F-83A6-4EE2-9FEE-608B30C857E2}"/>
              </a:ext>
            </a:extLst>
          </p:cNvPr>
          <p:cNvSpPr/>
          <p:nvPr/>
        </p:nvSpPr>
        <p:spPr>
          <a:xfrm>
            <a:off x="324685" y="2828836"/>
            <a:ext cx="8494633" cy="1200329"/>
          </a:xfrm>
          <a:prstGeom prst="rect">
            <a:avLst/>
          </a:prstGeom>
        </p:spPr>
        <p:txBody>
          <a:bodyPr wrap="none">
            <a:spAutoFit/>
          </a:bodyPr>
          <a:lstStyle/>
          <a:p>
            <a:pPr algn="ctr"/>
            <a:r>
              <a:rPr lang="zh-CN" altLang="en-US" sz="7200">
                <a:solidFill>
                  <a:srgbClr val="C00000"/>
                </a:solidFill>
                <a:latin typeface="微软雅黑" panose="020B0503020204020204" pitchFamily="34" charset="-122"/>
                <a:ea typeface="微软雅黑" panose="020B0503020204020204" pitchFamily="34" charset="-122"/>
              </a:rPr>
              <a:t>“</a:t>
            </a:r>
            <a:r>
              <a:rPr lang="zh-CN" altLang="en-US" sz="7200" b="1">
                <a:solidFill>
                  <a:srgbClr val="C00000"/>
                </a:solidFill>
                <a:latin typeface="微软雅黑" panose="020B0503020204020204" pitchFamily="34" charset="-122"/>
                <a:ea typeface="微软雅黑" panose="020B0503020204020204" pitchFamily="34" charset="-122"/>
              </a:rPr>
              <a:t>总有一款适合你</a:t>
            </a:r>
            <a:r>
              <a:rPr lang="zh-CN" altLang="en-US" sz="7200">
                <a:solidFill>
                  <a:srgbClr val="C00000"/>
                </a:solidFill>
                <a:latin typeface="微软雅黑" panose="020B0503020204020204" pitchFamily="34" charset="-122"/>
                <a:ea typeface="微软雅黑" panose="020B0503020204020204" pitchFamily="34" charset="-122"/>
              </a:rPr>
              <a:t>”</a:t>
            </a:r>
            <a:endParaRPr lang="zh-CN" altLang="en-US" sz="72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7975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55576" y="2105561"/>
            <a:ext cx="7632848" cy="2646878"/>
          </a:xfrm>
          <a:prstGeom prst="rect">
            <a:avLst/>
          </a:prstGeom>
        </p:spPr>
        <p:txBody>
          <a:bodyPr wrap="square">
            <a:spAutoFit/>
          </a:bodyPr>
          <a:lstStyle/>
          <a:p>
            <a:pPr algn="ctr"/>
            <a:r>
              <a:rPr lang="zh-CN" altLang="en-US" sz="16600">
                <a:solidFill>
                  <a:srgbClr val="0000FF"/>
                </a:solidFill>
                <a:latin typeface="微软雅黑" panose="020B0503020204020204" pitchFamily="34" charset="-122"/>
                <a:ea typeface="微软雅黑" panose="020B0503020204020204" pitchFamily="34" charset="-122"/>
              </a:rPr>
              <a:t>谢 谢</a:t>
            </a:r>
            <a:endParaRPr lang="en-US" altLang="zh-CN" sz="166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4168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7504" y="699075"/>
            <a:ext cx="8928992" cy="6186309"/>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）化学催化（</a:t>
            </a:r>
            <a:r>
              <a:rPr lang="en-US" altLang="zh-CN" sz="2400" dirty="0">
                <a:latin typeface="微软雅黑" panose="020B0503020204020204" pitchFamily="34" charset="-122"/>
                <a:ea typeface="微软雅黑" panose="020B0503020204020204" pitchFamily="34" charset="-122"/>
              </a:rPr>
              <a:t>Chemical Catalysis</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a:t>
            </a:r>
          </a:p>
          <a:p>
            <a:pPr>
              <a:lnSpc>
                <a:spcPct val="150000"/>
              </a:lnSpc>
            </a:pP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化学合成 </a:t>
            </a:r>
            <a:r>
              <a:rPr lang="en-US" altLang="zh-CN" sz="2400" dirty="0">
                <a:latin typeface="微软雅黑" panose="020B0503020204020204" pitchFamily="34" charset="-122"/>
                <a:ea typeface="微软雅黑" panose="020B0503020204020204" pitchFamily="34" charset="-122"/>
              </a:rPr>
              <a:t>(Chemical Synthesis);</a:t>
            </a:r>
          </a:p>
          <a:p>
            <a:pPr>
              <a:lnSpc>
                <a:spcPct val="150000"/>
              </a:lnSpc>
            </a:pP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化学测量与成像</a:t>
            </a:r>
            <a:r>
              <a:rPr lang="en-US" altLang="zh-CN" sz="2400" dirty="0">
                <a:latin typeface="微软雅黑" panose="020B0503020204020204" pitchFamily="34" charset="-122"/>
                <a:ea typeface="微软雅黑" panose="020B0503020204020204" pitchFamily="34" charset="-122"/>
              </a:rPr>
              <a:t>(Chemical Measurement and Imaging);</a:t>
            </a:r>
          </a:p>
          <a:p>
            <a:pPr>
              <a:lnSpc>
                <a:spcPct val="150000"/>
              </a:lnSpc>
            </a:pP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 化学结构、动力学与机理（</a:t>
            </a:r>
            <a:r>
              <a:rPr lang="en-US" altLang="zh-CN" sz="2400" dirty="0">
                <a:latin typeface="微软雅黑" panose="020B0503020204020204" pitchFamily="34" charset="-122"/>
                <a:ea typeface="微软雅黑" panose="020B0503020204020204" pitchFamily="34" charset="-122"/>
              </a:rPr>
              <a:t>Chemical Structure, Dynamics and Mechanism);</a:t>
            </a:r>
          </a:p>
          <a:p>
            <a:pPr>
              <a:lnSpc>
                <a:spcPct val="150000"/>
              </a:lnSpc>
            </a:pP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 化学理论、模型与计算方法（</a:t>
            </a:r>
            <a:r>
              <a:rPr lang="en-US" altLang="zh-CN" sz="2400" dirty="0">
                <a:latin typeface="微软雅黑" panose="020B0503020204020204" pitchFamily="34" charset="-122"/>
                <a:ea typeface="微软雅黑" panose="020B0503020204020204" pitchFamily="34" charset="-122"/>
              </a:rPr>
              <a:t>Chemical Theory, Models and Computation Methods);</a:t>
            </a:r>
          </a:p>
          <a:p>
            <a:pPr>
              <a:lnSpc>
                <a:spcPct val="150000"/>
              </a:lnSpc>
            </a:pP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 生命过程中的化学（</a:t>
            </a:r>
            <a:r>
              <a:rPr lang="en-US" altLang="zh-CN" sz="2400" dirty="0">
                <a:latin typeface="微软雅黑" panose="020B0503020204020204" pitchFamily="34" charset="-122"/>
                <a:ea typeface="微软雅黑" panose="020B0503020204020204" pitchFamily="34" charset="-122"/>
              </a:rPr>
              <a:t>Chemistry of Life Processes</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a:t>
            </a:r>
          </a:p>
          <a:p>
            <a:pPr>
              <a:lnSpc>
                <a:spcPct val="150000"/>
              </a:lnSpc>
            </a:pPr>
            <a:r>
              <a:rPr lang="en-US" altLang="zh-CN" sz="2400" dirty="0">
                <a:latin typeface="微软雅黑" panose="020B0503020204020204" pitchFamily="34" charset="-122"/>
                <a:ea typeface="微软雅黑" panose="020B0503020204020204" pitchFamily="34" charset="-122"/>
              </a:rPr>
              <a:t>7</a:t>
            </a:r>
            <a:r>
              <a:rPr lang="zh-CN" altLang="en-US" sz="2400" dirty="0">
                <a:latin typeface="微软雅黑" panose="020B0503020204020204" pitchFamily="34" charset="-122"/>
                <a:ea typeface="微软雅黑" panose="020B0503020204020204" pitchFamily="34" charset="-122"/>
              </a:rPr>
              <a:t>） 环境化学科学（</a:t>
            </a:r>
            <a:r>
              <a:rPr lang="en-US" altLang="zh-CN" sz="2400" dirty="0">
                <a:latin typeface="微软雅黑" panose="020B0503020204020204" pitchFamily="34" charset="-122"/>
                <a:ea typeface="微软雅黑" panose="020B0503020204020204" pitchFamily="34" charset="-122"/>
              </a:rPr>
              <a:t>Environmental Chemical Sciences</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a:t>
            </a:r>
          </a:p>
          <a:p>
            <a:pPr>
              <a:lnSpc>
                <a:spcPct val="150000"/>
              </a:lnSpc>
            </a:pPr>
            <a:r>
              <a:rPr lang="en-US" altLang="zh-CN" sz="2400" dirty="0">
                <a:latin typeface="微软雅黑" panose="020B0503020204020204" pitchFamily="34" charset="-122"/>
                <a:ea typeface="微软雅黑" panose="020B0503020204020204" pitchFamily="34" charset="-122"/>
              </a:rPr>
              <a:t>8</a:t>
            </a:r>
            <a:r>
              <a:rPr lang="zh-CN" altLang="en-US" sz="2400" dirty="0">
                <a:latin typeface="微软雅黑" panose="020B0503020204020204" pitchFamily="34" charset="-122"/>
                <a:ea typeface="微软雅黑" panose="020B0503020204020204" pitchFamily="34" charset="-122"/>
              </a:rPr>
              <a:t>） 大分子</a:t>
            </a:r>
            <a:r>
              <a:rPr lang="zh-CN" altLang="en-US" sz="2400">
                <a:latin typeface="微软雅黑" panose="020B0503020204020204" pitchFamily="34" charset="-122"/>
                <a:ea typeface="微软雅黑" panose="020B0503020204020204" pitchFamily="34" charset="-122"/>
              </a:rPr>
              <a:t>、超分子</a:t>
            </a:r>
            <a:r>
              <a:rPr lang="zh-CN" altLang="en-US" sz="2400" dirty="0">
                <a:latin typeface="微软雅黑" panose="020B0503020204020204" pitchFamily="34" charset="-122"/>
                <a:ea typeface="微软雅黑" panose="020B0503020204020204" pitchFamily="34" charset="-122"/>
              </a:rPr>
              <a:t>与纳米化学（</a:t>
            </a:r>
            <a:r>
              <a:rPr lang="en-US" altLang="zh-CN" sz="2400" dirty="0">
                <a:latin typeface="微软雅黑" panose="020B0503020204020204" pitchFamily="34" charset="-122"/>
                <a:ea typeface="微软雅黑" panose="020B0503020204020204" pitchFamily="34" charset="-122"/>
              </a:rPr>
              <a:t>Macromolecular, Supramolecular and </a:t>
            </a:r>
            <a:r>
              <a:rPr lang="en-US" altLang="zh-CN" sz="2400" dirty="0" err="1">
                <a:latin typeface="微软雅黑" panose="020B0503020204020204" pitchFamily="34" charset="-122"/>
                <a:ea typeface="微软雅黑" panose="020B0503020204020204" pitchFamily="34" charset="-122"/>
              </a:rPr>
              <a:t>Nanochemistry</a:t>
            </a:r>
            <a:r>
              <a:rPr lang="zh-CN" altLang="en-US" sz="2400" dirty="0">
                <a:latin typeface="微软雅黑" panose="020B0503020204020204" pitchFamily="34" charset="-122"/>
                <a:ea typeface="微软雅黑" panose="020B0503020204020204" pitchFamily="34" charset="-122"/>
              </a:rPr>
              <a:t>）。</a:t>
            </a:r>
          </a:p>
        </p:txBody>
      </p:sp>
      <p:sp>
        <p:nvSpPr>
          <p:cNvPr id="5" name="TextBox 3">
            <a:extLst>
              <a:ext uri="{FF2B5EF4-FFF2-40B4-BE49-F238E27FC236}">
                <a16:creationId xmlns:a16="http://schemas.microsoft.com/office/drawing/2014/main" id="{4FA2B406-83CB-44AB-B499-BC5B35A00DD2}"/>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(1) </a:t>
            </a:r>
            <a:r>
              <a:rPr lang="zh-CN" altLang="en-US" sz="4000" b="1">
                <a:solidFill>
                  <a:schemeClr val="bg1"/>
                </a:solidFill>
                <a:latin typeface="微软雅黑" panose="020B0503020204020204" pitchFamily="34" charset="-122"/>
                <a:ea typeface="微软雅黑" panose="020B0503020204020204" pitchFamily="34" charset="-122"/>
              </a:rPr>
              <a:t>美国科学基金会化学学科</a:t>
            </a:r>
          </a:p>
        </p:txBody>
      </p:sp>
    </p:spTree>
    <p:extLst>
      <p:ext uri="{BB962C8B-B14F-4D97-AF65-F5344CB8AC3E}">
        <p14:creationId xmlns:p14="http://schemas.microsoft.com/office/powerpoint/2010/main" val="169947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67544" y="1772816"/>
            <a:ext cx="8208912" cy="3894208"/>
          </a:xfrm>
          <a:prstGeom prst="rect">
            <a:avLst/>
          </a:prstGeom>
        </p:spPr>
        <p:txBody>
          <a:bodyPr wrap="square">
            <a:spAutoFit/>
          </a:bodyPr>
          <a:lstStyle/>
          <a:p>
            <a:pPr>
              <a:lnSpc>
                <a:spcPct val="150000"/>
              </a:lnSpc>
            </a:pP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 分析化学</a:t>
            </a:r>
            <a:r>
              <a:rPr lang="en-US" altLang="zh-CN" sz="2800" dirty="0">
                <a:latin typeface="微软雅黑" panose="020B0503020204020204" pitchFamily="34" charset="-122"/>
                <a:ea typeface="微软雅黑" panose="020B0503020204020204" pitchFamily="34" charset="-122"/>
              </a:rPr>
              <a:t>(Analytical Chemistry );</a:t>
            </a:r>
          </a:p>
          <a:p>
            <a:pPr>
              <a:lnSpc>
                <a:spcPct val="150000"/>
              </a:lnSpc>
            </a:pP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 生物相关化学</a:t>
            </a:r>
            <a:r>
              <a:rPr lang="en-US" altLang="zh-CN" sz="2800" dirty="0">
                <a:latin typeface="微软雅黑" panose="020B0503020204020204" pitchFamily="34" charset="-122"/>
                <a:ea typeface="微软雅黑" panose="020B0503020204020204" pitchFamily="34" charset="-122"/>
              </a:rPr>
              <a:t>(Biological Related Chemistry)</a:t>
            </a:r>
            <a:r>
              <a:rPr lang="zh-CN" altLang="en-US" sz="2800" dirty="0">
                <a:latin typeface="微软雅黑" panose="020B0503020204020204" pitchFamily="34" charset="-122"/>
                <a:ea typeface="微软雅黑" panose="020B0503020204020204" pitchFamily="34" charset="-122"/>
              </a:rPr>
              <a:t>；</a:t>
            </a:r>
          </a:p>
          <a:p>
            <a:pPr>
              <a:lnSpc>
                <a:spcPct val="150000"/>
              </a:lnSpc>
            </a:pP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 催化与表面化学</a:t>
            </a:r>
            <a:r>
              <a:rPr lang="en-US" altLang="zh-CN" sz="2800" dirty="0">
                <a:latin typeface="微软雅黑" panose="020B0503020204020204" pitchFamily="34" charset="-122"/>
                <a:ea typeface="微软雅黑" panose="020B0503020204020204" pitchFamily="34" charset="-122"/>
              </a:rPr>
              <a:t>(Catalysis and Surfaces)</a:t>
            </a:r>
            <a:r>
              <a:rPr lang="zh-CN" altLang="en-US" sz="2800" dirty="0">
                <a:latin typeface="微软雅黑" panose="020B0503020204020204" pitchFamily="34" charset="-122"/>
                <a:ea typeface="微软雅黑" panose="020B0503020204020204" pitchFamily="34" charset="-122"/>
              </a:rPr>
              <a:t>；</a:t>
            </a:r>
          </a:p>
          <a:p>
            <a:pPr>
              <a:lnSpc>
                <a:spcPct val="150000"/>
              </a:lnSpc>
            </a:pP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 材料相关化学</a:t>
            </a:r>
            <a:r>
              <a:rPr lang="en-US" altLang="zh-CN" sz="2800" dirty="0">
                <a:latin typeface="微软雅黑" panose="020B0503020204020204" pitchFamily="34" charset="-122"/>
                <a:ea typeface="微软雅黑" panose="020B0503020204020204" pitchFamily="34" charset="-122"/>
              </a:rPr>
              <a:t>(Materials Related Chemistry)</a:t>
            </a:r>
            <a:r>
              <a:rPr lang="zh-CN" altLang="en-US" sz="2800" dirty="0">
                <a:latin typeface="微软雅黑" panose="020B0503020204020204" pitchFamily="34" charset="-122"/>
                <a:ea typeface="微软雅黑" panose="020B0503020204020204" pitchFamily="34" charset="-122"/>
              </a:rPr>
              <a:t>；</a:t>
            </a:r>
          </a:p>
          <a:p>
            <a:pPr>
              <a:lnSpc>
                <a:spcPct val="150000"/>
              </a:lnSpc>
            </a:pP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 物理化学</a:t>
            </a:r>
            <a:r>
              <a:rPr lang="en-US" altLang="zh-CN" sz="2800" dirty="0">
                <a:latin typeface="微软雅黑" panose="020B0503020204020204" pitchFamily="34" charset="-122"/>
                <a:ea typeface="微软雅黑" panose="020B0503020204020204" pitchFamily="34" charset="-122"/>
              </a:rPr>
              <a:t>(Physical Chemistry)</a:t>
            </a:r>
            <a:r>
              <a:rPr lang="zh-CN" altLang="en-US" sz="2800" dirty="0">
                <a:latin typeface="微软雅黑" panose="020B0503020204020204" pitchFamily="34" charset="-122"/>
                <a:ea typeface="微软雅黑" panose="020B0503020204020204" pitchFamily="34" charset="-122"/>
              </a:rPr>
              <a:t>；</a:t>
            </a:r>
          </a:p>
          <a:p>
            <a:pPr>
              <a:lnSpc>
                <a:spcPct val="150000"/>
              </a:lnSpc>
            </a:pPr>
            <a:r>
              <a:rPr lang="en-US" altLang="zh-CN" sz="2800" dirty="0">
                <a:latin typeface="微软雅黑" panose="020B0503020204020204" pitchFamily="34" charset="-122"/>
                <a:ea typeface="微软雅黑" panose="020B0503020204020204" pitchFamily="34" charset="-122"/>
              </a:rPr>
              <a:t>6</a:t>
            </a:r>
            <a:r>
              <a:rPr lang="zh-CN" altLang="en-US" sz="2800" dirty="0">
                <a:latin typeface="微软雅黑" panose="020B0503020204020204" pitchFamily="34" charset="-122"/>
                <a:ea typeface="微软雅黑" panose="020B0503020204020204" pitchFamily="34" charset="-122"/>
              </a:rPr>
              <a:t>） 合成化学</a:t>
            </a:r>
            <a:r>
              <a:rPr lang="en-US" altLang="zh-CN" sz="2800" dirty="0">
                <a:latin typeface="微软雅黑" panose="020B0503020204020204" pitchFamily="34" charset="-122"/>
                <a:ea typeface="微软雅黑" panose="020B0503020204020204" pitchFamily="34" charset="-122"/>
              </a:rPr>
              <a:t>(Synthetic Chemistry)</a:t>
            </a:r>
            <a:r>
              <a:rPr lang="zh-CN" altLang="en-US" sz="2800" dirty="0">
                <a:latin typeface="微软雅黑" panose="020B0503020204020204" pitchFamily="34" charset="-122"/>
                <a:ea typeface="微软雅黑" panose="020B0503020204020204" pitchFamily="34" charset="-122"/>
              </a:rPr>
              <a:t>。</a:t>
            </a:r>
          </a:p>
        </p:txBody>
      </p:sp>
      <p:sp>
        <p:nvSpPr>
          <p:cNvPr id="5" name="TextBox 3">
            <a:extLst>
              <a:ext uri="{FF2B5EF4-FFF2-40B4-BE49-F238E27FC236}">
                <a16:creationId xmlns:a16="http://schemas.microsoft.com/office/drawing/2014/main" id="{703EFC22-D8D9-443F-91DD-C6300727F2F4}"/>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(2) </a:t>
            </a:r>
            <a:r>
              <a:rPr lang="zh-CN" altLang="en-US" sz="4000" b="1">
                <a:solidFill>
                  <a:schemeClr val="bg1"/>
                </a:solidFill>
                <a:latin typeface="微软雅黑" panose="020B0503020204020204" pitchFamily="34" charset="-122"/>
                <a:ea typeface="微软雅黑" panose="020B0503020204020204" pitchFamily="34" charset="-122"/>
              </a:rPr>
              <a:t>英国工程与物理研究会化学学科</a:t>
            </a:r>
          </a:p>
        </p:txBody>
      </p:sp>
    </p:spTree>
    <p:extLst>
      <p:ext uri="{BB962C8B-B14F-4D97-AF65-F5344CB8AC3E}">
        <p14:creationId xmlns:p14="http://schemas.microsoft.com/office/powerpoint/2010/main" val="324027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5272" y="1037049"/>
            <a:ext cx="8533456" cy="5632311"/>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）分析化学：分析化学及方法建立，分析化学及方法建立；</a:t>
            </a:r>
          </a:p>
          <a:p>
            <a:pPr>
              <a:lnSpc>
                <a:spcPct val="150000"/>
              </a:lnSpc>
            </a:pP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）生物与食品化学：生物与仿生化学，生物与食品化学，食品化学；</a:t>
            </a:r>
          </a:p>
          <a:p>
            <a:pPr>
              <a:lnSpc>
                <a:spcPct val="150000"/>
              </a:lnSpc>
            </a:pP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）固体与表面化学：固体与表面化学，固体与表面物理化学及材料性质，固体与表面化学及材料合成，理论与模型研究</a:t>
            </a:r>
          </a:p>
          <a:p>
            <a:pPr>
              <a:lnSpc>
                <a:spcPct val="150000"/>
              </a:lnSpc>
            </a:pP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）分子化学：分子化学，无机分子化学，有机分子化学；</a:t>
            </a:r>
          </a:p>
          <a:p>
            <a:pPr>
              <a:lnSpc>
                <a:spcPct val="150000"/>
              </a:lnSpc>
            </a:pP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）物理与理论化学：物理与理论化学，基本理论化学，分子、界面和液体的物理化学（谱学、动力学方面）</a:t>
            </a:r>
          </a:p>
          <a:p>
            <a:pPr>
              <a:lnSpc>
                <a:spcPct val="150000"/>
              </a:lnSpc>
            </a:pP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）聚合物化学：聚合物的实验与理论物理，聚合物研究，聚合物材料，聚合物的制备与物理化学</a:t>
            </a:r>
          </a:p>
        </p:txBody>
      </p:sp>
      <p:sp>
        <p:nvSpPr>
          <p:cNvPr id="5" name="TextBox 3">
            <a:extLst>
              <a:ext uri="{FF2B5EF4-FFF2-40B4-BE49-F238E27FC236}">
                <a16:creationId xmlns:a16="http://schemas.microsoft.com/office/drawing/2014/main" id="{61A12436-EE17-4860-B5BA-FDB493F64891}"/>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(3) </a:t>
            </a:r>
            <a:r>
              <a:rPr lang="zh-CN" altLang="en-US" sz="4000" b="1">
                <a:solidFill>
                  <a:schemeClr val="bg1"/>
                </a:solidFill>
                <a:latin typeface="微软雅黑" panose="020B0503020204020204" pitchFamily="34" charset="-122"/>
                <a:ea typeface="微软雅黑" panose="020B0503020204020204" pitchFamily="34" charset="-122"/>
              </a:rPr>
              <a:t>德国基金会化学学科</a:t>
            </a:r>
          </a:p>
        </p:txBody>
      </p:sp>
    </p:spTree>
    <p:extLst>
      <p:ext uri="{BB962C8B-B14F-4D97-AF65-F5344CB8AC3E}">
        <p14:creationId xmlns:p14="http://schemas.microsoft.com/office/powerpoint/2010/main" val="192680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5272" y="1052736"/>
            <a:ext cx="8533456" cy="5509200"/>
          </a:xfrm>
          <a:prstGeom prst="rect">
            <a:avLst/>
          </a:prstGeom>
        </p:spPr>
        <p:txBody>
          <a:bodyPr wrap="square">
            <a:spAutoFit/>
          </a:bodyPr>
          <a:lstStyle/>
          <a:p>
            <a:r>
              <a:rPr lang="en-US" altLang="zh-CN" sz="2200" dirty="0">
                <a:latin typeface="微软雅黑" panose="020B0503020204020204" pitchFamily="34" charset="-122"/>
                <a:ea typeface="微软雅黑" panose="020B0503020204020204" pitchFamily="34" charset="-122"/>
              </a:rPr>
              <a:t>Section 11 : </a:t>
            </a:r>
            <a:r>
              <a:rPr lang="en-US" altLang="zh-CN" sz="2200" dirty="0" err="1">
                <a:latin typeface="微软雅黑" panose="020B0503020204020204" pitchFamily="34" charset="-122"/>
                <a:ea typeface="微软雅黑" panose="020B0503020204020204" pitchFamily="34" charset="-122"/>
              </a:rPr>
              <a:t>Systèmes</a:t>
            </a:r>
            <a:r>
              <a:rPr lang="en-US" altLang="zh-CN" sz="2200" dirty="0">
                <a:latin typeface="微软雅黑" panose="020B0503020204020204" pitchFamily="34" charset="-122"/>
                <a:ea typeface="微软雅黑" panose="020B0503020204020204" pitchFamily="34" charset="-122"/>
              </a:rPr>
              <a:t> et </a:t>
            </a:r>
            <a:r>
              <a:rPr lang="en-US" altLang="zh-CN" sz="2200" dirty="0" err="1">
                <a:latin typeface="微软雅黑" panose="020B0503020204020204" pitchFamily="34" charset="-122"/>
                <a:ea typeface="微软雅黑" panose="020B0503020204020204" pitchFamily="34" charset="-122"/>
              </a:rPr>
              <a:t>matériaux</a:t>
            </a:r>
            <a:r>
              <a:rPr lang="en-US" altLang="zh-CN" sz="2200" dirty="0">
                <a:latin typeface="微软雅黑" panose="020B0503020204020204" pitchFamily="34" charset="-122"/>
                <a:ea typeface="微软雅黑" panose="020B0503020204020204" pitchFamily="34" charset="-122"/>
              </a:rPr>
              <a:t> supra et </a:t>
            </a:r>
            <a:r>
              <a:rPr lang="en-US" altLang="zh-CN" sz="2200" dirty="0" err="1">
                <a:latin typeface="微软雅黑" panose="020B0503020204020204" pitchFamily="34" charset="-122"/>
                <a:ea typeface="微软雅黑" panose="020B0503020204020204" pitchFamily="34" charset="-122"/>
              </a:rPr>
              <a:t>macromoléculaires</a:t>
            </a:r>
            <a:r>
              <a:rPr lang="en-US" altLang="zh-CN" sz="2200" dirty="0">
                <a:latin typeface="微软雅黑" panose="020B0503020204020204" pitchFamily="34" charset="-122"/>
                <a:ea typeface="微软雅黑" panose="020B0503020204020204" pitchFamily="34" charset="-122"/>
              </a:rPr>
              <a:t> : </a:t>
            </a:r>
            <a:r>
              <a:rPr lang="en-US" altLang="zh-CN" sz="2200" dirty="0" err="1">
                <a:latin typeface="微软雅黑" panose="020B0503020204020204" pitchFamily="34" charset="-122"/>
                <a:ea typeface="微软雅黑" panose="020B0503020204020204" pitchFamily="34" charset="-122"/>
              </a:rPr>
              <a:t>élaboration</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propriétés</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fonctions</a:t>
            </a:r>
            <a:endParaRPr lang="en-US" altLang="zh-CN" sz="2200" dirty="0">
              <a:latin typeface="微软雅黑" panose="020B0503020204020204" pitchFamily="34" charset="-122"/>
              <a:ea typeface="微软雅黑" panose="020B0503020204020204" pitchFamily="34" charset="-122"/>
            </a:endParaRPr>
          </a:p>
          <a:p>
            <a:r>
              <a:rPr lang="zh-CN" altLang="en-US" sz="2200" dirty="0">
                <a:latin typeface="微软雅黑" panose="020B0503020204020204" pitchFamily="34" charset="-122"/>
                <a:ea typeface="微软雅黑" panose="020B0503020204020204" pitchFamily="34" charset="-122"/>
              </a:rPr>
              <a:t>超分子</a:t>
            </a:r>
            <a:r>
              <a:rPr lang="en-US" altLang="zh-CN" sz="2200" dirty="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大分子体系和材料：制备，性质，功能</a:t>
            </a:r>
          </a:p>
          <a:p>
            <a:r>
              <a:rPr lang="en-US" altLang="zh-CN" sz="2200" dirty="0">
                <a:latin typeface="微软雅黑" panose="020B0503020204020204" pitchFamily="34" charset="-122"/>
                <a:ea typeface="微软雅黑" panose="020B0503020204020204" pitchFamily="34" charset="-122"/>
              </a:rPr>
              <a:t>Section 12 : Architectures </a:t>
            </a:r>
            <a:r>
              <a:rPr lang="en-US" altLang="zh-CN" sz="2200" dirty="0" err="1">
                <a:latin typeface="微软雅黑" panose="020B0503020204020204" pitchFamily="34" charset="-122"/>
                <a:ea typeface="微软雅黑" panose="020B0503020204020204" pitchFamily="34" charset="-122"/>
              </a:rPr>
              <a:t>moléculaires</a:t>
            </a:r>
            <a:r>
              <a:rPr lang="en-US" altLang="zh-CN" sz="2200" dirty="0">
                <a:latin typeface="微软雅黑" panose="020B0503020204020204" pitchFamily="34" charset="-122"/>
                <a:ea typeface="微软雅黑" panose="020B0503020204020204" pitchFamily="34" charset="-122"/>
              </a:rPr>
              <a:t> : </a:t>
            </a:r>
            <a:r>
              <a:rPr lang="en-US" altLang="zh-CN" sz="2200" dirty="0" err="1">
                <a:latin typeface="微软雅黑" panose="020B0503020204020204" pitchFamily="34" charset="-122"/>
                <a:ea typeface="微软雅黑" panose="020B0503020204020204" pitchFamily="34" charset="-122"/>
              </a:rPr>
              <a:t>synthèses</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mécanismes</a:t>
            </a:r>
            <a:r>
              <a:rPr lang="en-US" altLang="zh-CN" sz="2200" dirty="0">
                <a:latin typeface="微软雅黑" panose="020B0503020204020204" pitchFamily="34" charset="-122"/>
                <a:ea typeface="微软雅黑" panose="020B0503020204020204" pitchFamily="34" charset="-122"/>
              </a:rPr>
              <a:t> et </a:t>
            </a:r>
            <a:r>
              <a:rPr lang="en-US" altLang="zh-CN" sz="2200" dirty="0" err="1">
                <a:latin typeface="微软雅黑" panose="020B0503020204020204" pitchFamily="34" charset="-122"/>
                <a:ea typeface="微软雅黑" panose="020B0503020204020204" pitchFamily="34" charset="-122"/>
              </a:rPr>
              <a:t>propriétés</a:t>
            </a:r>
            <a:endParaRPr lang="en-US" altLang="zh-CN" sz="2200" dirty="0">
              <a:latin typeface="微软雅黑" panose="020B0503020204020204" pitchFamily="34" charset="-122"/>
              <a:ea typeface="微软雅黑" panose="020B0503020204020204" pitchFamily="34" charset="-122"/>
            </a:endParaRPr>
          </a:p>
          <a:p>
            <a:r>
              <a:rPr lang="zh-CN" altLang="en-US" sz="2200" dirty="0">
                <a:latin typeface="微软雅黑" panose="020B0503020204020204" pitchFamily="34" charset="-122"/>
                <a:ea typeface="微软雅黑" panose="020B0503020204020204" pitchFamily="34" charset="-122"/>
              </a:rPr>
              <a:t>分子结构：合成，机理和性质</a:t>
            </a:r>
          </a:p>
          <a:p>
            <a:r>
              <a:rPr lang="en-US" altLang="zh-CN" sz="2200" dirty="0">
                <a:latin typeface="微软雅黑" panose="020B0503020204020204" pitchFamily="34" charset="-122"/>
                <a:ea typeface="微软雅黑" panose="020B0503020204020204" pitchFamily="34" charset="-122"/>
              </a:rPr>
              <a:t>Section 13 : </a:t>
            </a:r>
            <a:r>
              <a:rPr lang="en-US" altLang="zh-CN" sz="2200" dirty="0" err="1">
                <a:latin typeface="微软雅黑" panose="020B0503020204020204" pitchFamily="34" charset="-122"/>
                <a:ea typeface="微软雅黑" panose="020B0503020204020204" pitchFamily="34" charset="-122"/>
              </a:rPr>
              <a:t>Chimie</a:t>
            </a:r>
            <a:r>
              <a:rPr lang="en-US" altLang="zh-CN" sz="2200" dirty="0">
                <a:latin typeface="微软雅黑" panose="020B0503020204020204" pitchFamily="34" charset="-122"/>
                <a:ea typeface="微软雅黑" panose="020B0503020204020204" pitchFamily="34" charset="-122"/>
              </a:rPr>
              <a:t> physique, </a:t>
            </a:r>
            <a:r>
              <a:rPr lang="en-US" altLang="zh-CN" sz="2200" dirty="0" err="1">
                <a:latin typeface="微软雅黑" panose="020B0503020204020204" pitchFamily="34" charset="-122"/>
                <a:ea typeface="微软雅黑" panose="020B0503020204020204" pitchFamily="34" charset="-122"/>
              </a:rPr>
              <a:t>théorique</a:t>
            </a:r>
            <a:r>
              <a:rPr lang="en-US" altLang="zh-CN" sz="2200" dirty="0">
                <a:latin typeface="微软雅黑" panose="020B0503020204020204" pitchFamily="34" charset="-122"/>
                <a:ea typeface="微软雅黑" panose="020B0503020204020204" pitchFamily="34" charset="-122"/>
              </a:rPr>
              <a:t> et </a:t>
            </a:r>
            <a:r>
              <a:rPr lang="en-US" altLang="zh-CN" sz="2200" dirty="0" err="1">
                <a:latin typeface="微软雅黑" panose="020B0503020204020204" pitchFamily="34" charset="-122"/>
                <a:ea typeface="微软雅黑" panose="020B0503020204020204" pitchFamily="34" charset="-122"/>
              </a:rPr>
              <a:t>analytique</a:t>
            </a:r>
            <a:endParaRPr lang="en-US" altLang="zh-CN" sz="2200" dirty="0">
              <a:latin typeface="微软雅黑" panose="020B0503020204020204" pitchFamily="34" charset="-122"/>
              <a:ea typeface="微软雅黑" panose="020B0503020204020204" pitchFamily="34" charset="-122"/>
            </a:endParaRPr>
          </a:p>
          <a:p>
            <a:r>
              <a:rPr lang="zh-CN" altLang="en-US" sz="2200" dirty="0">
                <a:latin typeface="微软雅黑" panose="020B0503020204020204" pitchFamily="34" charset="-122"/>
                <a:ea typeface="微软雅黑" panose="020B0503020204020204" pitchFamily="34" charset="-122"/>
              </a:rPr>
              <a:t>物理化学，理论和分析</a:t>
            </a:r>
          </a:p>
          <a:p>
            <a:r>
              <a:rPr lang="en-US" altLang="zh-CN" sz="2200" dirty="0">
                <a:latin typeface="微软雅黑" panose="020B0503020204020204" pitchFamily="34" charset="-122"/>
                <a:ea typeface="微软雅黑" panose="020B0503020204020204" pitchFamily="34" charset="-122"/>
              </a:rPr>
              <a:t>Section 14 : </a:t>
            </a:r>
            <a:r>
              <a:rPr lang="en-US" altLang="zh-CN" sz="2200" dirty="0" err="1">
                <a:latin typeface="微软雅黑" panose="020B0503020204020204" pitchFamily="34" charset="-122"/>
                <a:ea typeface="微软雅黑" panose="020B0503020204020204" pitchFamily="34" charset="-122"/>
              </a:rPr>
              <a:t>Chimie</a:t>
            </a:r>
            <a:r>
              <a:rPr lang="en-US" altLang="zh-CN" sz="2200" dirty="0">
                <a:latin typeface="微软雅黑" panose="020B0503020204020204" pitchFamily="34" charset="-122"/>
                <a:ea typeface="微软雅黑" panose="020B0503020204020204" pitchFamily="34" charset="-122"/>
              </a:rPr>
              <a:t> de coordination, </a:t>
            </a:r>
            <a:r>
              <a:rPr lang="en-US" altLang="zh-CN" sz="2200" dirty="0" err="1">
                <a:latin typeface="微软雅黑" panose="020B0503020204020204" pitchFamily="34" charset="-122"/>
                <a:ea typeface="微软雅黑" panose="020B0503020204020204" pitchFamily="34" charset="-122"/>
              </a:rPr>
              <a:t>catalyse</a:t>
            </a:r>
            <a:r>
              <a:rPr lang="en-US" altLang="zh-CN" sz="2200" dirty="0">
                <a:latin typeface="微软雅黑" panose="020B0503020204020204" pitchFamily="34" charset="-122"/>
                <a:ea typeface="微软雅黑" panose="020B0503020204020204" pitchFamily="34" charset="-122"/>
              </a:rPr>
              <a:t>, interfaces et proceeds</a:t>
            </a:r>
          </a:p>
          <a:p>
            <a:r>
              <a:rPr lang="zh-CN" altLang="en-US" sz="2200" dirty="0">
                <a:latin typeface="微软雅黑" panose="020B0503020204020204" pitchFamily="34" charset="-122"/>
                <a:ea typeface="微软雅黑" panose="020B0503020204020204" pitchFamily="34" charset="-122"/>
              </a:rPr>
              <a:t>配位化学，催化，界面与过程</a:t>
            </a:r>
          </a:p>
          <a:p>
            <a:r>
              <a:rPr lang="en-US" altLang="zh-CN" sz="2200" dirty="0">
                <a:latin typeface="微软雅黑" panose="020B0503020204020204" pitchFamily="34" charset="-122"/>
                <a:ea typeface="微软雅黑" panose="020B0503020204020204" pitchFamily="34" charset="-122"/>
              </a:rPr>
              <a:t>Section 15 : </a:t>
            </a:r>
            <a:r>
              <a:rPr lang="en-US" altLang="zh-CN" sz="2200" dirty="0" err="1">
                <a:latin typeface="微软雅黑" panose="020B0503020204020204" pitchFamily="34" charset="-122"/>
                <a:ea typeface="微软雅黑" panose="020B0503020204020204" pitchFamily="34" charset="-122"/>
              </a:rPr>
              <a:t>Chimie</a:t>
            </a:r>
            <a:r>
              <a:rPr lang="en-US" altLang="zh-CN" sz="2200" dirty="0">
                <a:latin typeface="微软雅黑" panose="020B0503020204020204" pitchFamily="34" charset="-122"/>
                <a:ea typeface="微软雅黑" panose="020B0503020204020204" pitchFamily="34" charset="-122"/>
              </a:rPr>
              <a:t> des </a:t>
            </a:r>
            <a:r>
              <a:rPr lang="en-US" altLang="zh-CN" sz="2200" dirty="0" err="1">
                <a:latin typeface="微软雅黑" panose="020B0503020204020204" pitchFamily="34" charset="-122"/>
                <a:ea typeface="微软雅黑" panose="020B0503020204020204" pitchFamily="34" charset="-122"/>
              </a:rPr>
              <a:t>matériaux</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nanomatériaux</a:t>
            </a:r>
            <a:r>
              <a:rPr lang="en-US" altLang="zh-CN" sz="2200" dirty="0">
                <a:latin typeface="微软雅黑" panose="020B0503020204020204" pitchFamily="34" charset="-122"/>
                <a:ea typeface="微软雅黑" panose="020B0503020204020204" pitchFamily="34" charset="-122"/>
              </a:rPr>
              <a:t> et proceeds</a:t>
            </a:r>
          </a:p>
          <a:p>
            <a:r>
              <a:rPr lang="zh-CN" altLang="en-US" sz="2200" dirty="0">
                <a:latin typeface="微软雅黑" panose="020B0503020204020204" pitchFamily="34" charset="-122"/>
                <a:ea typeface="微软雅黑" panose="020B0503020204020204" pitchFamily="34" charset="-122"/>
              </a:rPr>
              <a:t>材料化学，纳米材料和过程</a:t>
            </a:r>
          </a:p>
          <a:p>
            <a:r>
              <a:rPr lang="en-US" altLang="zh-CN" sz="2200" dirty="0">
                <a:latin typeface="微软雅黑" panose="020B0503020204020204" pitchFamily="34" charset="-122"/>
                <a:ea typeface="微软雅黑" panose="020B0503020204020204" pitchFamily="34" charset="-122"/>
              </a:rPr>
              <a:t>Section 16 : </a:t>
            </a:r>
            <a:r>
              <a:rPr lang="en-US" altLang="zh-CN" sz="2200" dirty="0" err="1">
                <a:latin typeface="微软雅黑" panose="020B0503020204020204" pitchFamily="34" charset="-122"/>
                <a:ea typeface="微软雅黑" panose="020B0503020204020204" pitchFamily="34" charset="-122"/>
              </a:rPr>
              <a:t>Chimie</a:t>
            </a:r>
            <a:r>
              <a:rPr lang="en-US" altLang="zh-CN" sz="2200" dirty="0">
                <a:latin typeface="微软雅黑" panose="020B0503020204020204" pitchFamily="34" charset="-122"/>
                <a:ea typeface="微软雅黑" panose="020B0503020204020204" pitchFamily="34" charset="-122"/>
              </a:rPr>
              <a:t> du vivant et pour le vivant : conception et </a:t>
            </a:r>
            <a:r>
              <a:rPr lang="en-US" altLang="zh-CN" sz="2200" dirty="0" err="1">
                <a:latin typeface="微软雅黑" panose="020B0503020204020204" pitchFamily="34" charset="-122"/>
                <a:ea typeface="微软雅黑" panose="020B0503020204020204" pitchFamily="34" charset="-122"/>
              </a:rPr>
              <a:t>propriétés</a:t>
            </a:r>
            <a:r>
              <a:rPr lang="en-US" altLang="zh-CN" sz="2200" dirty="0">
                <a:latin typeface="微软雅黑" panose="020B0503020204020204" pitchFamily="34" charset="-122"/>
                <a:ea typeface="微软雅黑" panose="020B0503020204020204" pitchFamily="34" charset="-122"/>
              </a:rPr>
              <a:t> de </a:t>
            </a:r>
            <a:r>
              <a:rPr lang="en-US" altLang="zh-CN" sz="2200" dirty="0" err="1">
                <a:latin typeface="微软雅黑" panose="020B0503020204020204" pitchFamily="34" charset="-122"/>
                <a:ea typeface="微软雅黑" panose="020B0503020204020204" pitchFamily="34" charset="-122"/>
              </a:rPr>
              <a:t>molécules</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d'intérêt</a:t>
            </a:r>
            <a:r>
              <a:rPr lang="en-US" altLang="zh-CN" sz="2200" dirty="0">
                <a:latin typeface="微软雅黑" panose="020B0503020204020204" pitchFamily="34" charset="-122"/>
                <a:ea typeface="微软雅黑" panose="020B0503020204020204" pitchFamily="34" charset="-122"/>
              </a:rPr>
              <a:t> </a:t>
            </a:r>
            <a:r>
              <a:rPr lang="en-US" altLang="zh-CN" sz="2200" dirty="0" err="1">
                <a:latin typeface="微软雅黑" panose="020B0503020204020204" pitchFamily="34" charset="-122"/>
                <a:ea typeface="微软雅黑" panose="020B0503020204020204" pitchFamily="34" charset="-122"/>
              </a:rPr>
              <a:t>biologique</a:t>
            </a:r>
            <a:endParaRPr lang="en-US" altLang="zh-CN" sz="2200" dirty="0">
              <a:latin typeface="微软雅黑" panose="020B0503020204020204" pitchFamily="34" charset="-122"/>
              <a:ea typeface="微软雅黑" panose="020B0503020204020204" pitchFamily="34" charset="-122"/>
            </a:endParaRPr>
          </a:p>
          <a:p>
            <a:r>
              <a:rPr lang="zh-CN" altLang="en-US" sz="2200" dirty="0">
                <a:latin typeface="微软雅黑" panose="020B0503020204020204" pitchFamily="34" charset="-122"/>
                <a:ea typeface="微软雅黑" panose="020B0503020204020204" pitchFamily="34" charset="-122"/>
              </a:rPr>
              <a:t>生命与生活中的化学：生物分子的概念与性质</a:t>
            </a:r>
          </a:p>
        </p:txBody>
      </p:sp>
      <p:sp>
        <p:nvSpPr>
          <p:cNvPr id="5" name="TextBox 3">
            <a:extLst>
              <a:ext uri="{FF2B5EF4-FFF2-40B4-BE49-F238E27FC236}">
                <a16:creationId xmlns:a16="http://schemas.microsoft.com/office/drawing/2014/main" id="{39B9AAE5-9C3E-41CF-8737-019B4A2C9504}"/>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(4.1) </a:t>
            </a:r>
            <a:r>
              <a:rPr lang="zh-CN" altLang="en-US" sz="4000" b="1">
                <a:solidFill>
                  <a:schemeClr val="bg1"/>
                </a:solidFill>
                <a:latin typeface="微软雅黑" panose="020B0503020204020204" pitchFamily="34" charset="-122"/>
                <a:ea typeface="微软雅黑" panose="020B0503020204020204" pitchFamily="34" charset="-122"/>
              </a:rPr>
              <a:t>法国国家科研中心化学部</a:t>
            </a:r>
          </a:p>
        </p:txBody>
      </p:sp>
    </p:spTree>
    <p:extLst>
      <p:ext uri="{BB962C8B-B14F-4D97-AF65-F5344CB8AC3E}">
        <p14:creationId xmlns:p14="http://schemas.microsoft.com/office/powerpoint/2010/main" val="3001681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835696" y="908720"/>
            <a:ext cx="5472608" cy="5833200"/>
          </a:xfrm>
          <a:prstGeom prst="rect">
            <a:avLst/>
          </a:prstGeom>
        </p:spPr>
        <p:txBody>
          <a:bodyPr wrap="square">
            <a:spAutoFit/>
          </a:bodyPr>
          <a:lstStyle/>
          <a:p>
            <a:pPr>
              <a:lnSpc>
                <a:spcPct val="150000"/>
              </a:lnSpc>
            </a:pP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）化学与健康</a:t>
            </a:r>
            <a:r>
              <a:rPr lang="en-US" altLang="zh-CN" sz="2800" dirty="0">
                <a:latin typeface="微软雅黑" panose="020B0503020204020204" pitchFamily="34" charset="-122"/>
                <a:ea typeface="微软雅黑" panose="020B0503020204020204" pitchFamily="34" charset="-122"/>
              </a:rPr>
              <a:t>;</a:t>
            </a:r>
          </a:p>
          <a:p>
            <a:pPr>
              <a:lnSpc>
                <a:spcPct val="150000"/>
              </a:lnSpc>
            </a:pP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）生命化学过程；</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）材料与纳米材料；</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）聚合物与软物质体系；</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）催化和表面反应性；</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6</a:t>
            </a:r>
            <a:r>
              <a:rPr lang="zh-CN" altLang="en-US" sz="2800" dirty="0">
                <a:latin typeface="微软雅黑" panose="020B0503020204020204" pitchFamily="34" charset="-122"/>
                <a:ea typeface="微软雅黑" panose="020B0503020204020204" pitchFamily="34" charset="-122"/>
              </a:rPr>
              <a:t>）分析化学；</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7</a:t>
            </a:r>
            <a:r>
              <a:rPr lang="zh-CN" altLang="en-US" sz="2800" dirty="0">
                <a:latin typeface="微软雅黑" panose="020B0503020204020204" pitchFamily="34" charset="-122"/>
                <a:ea typeface="微软雅黑" panose="020B0503020204020204" pitchFamily="34" charset="-122"/>
              </a:rPr>
              <a:t>）可持续发展的化学；</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8</a:t>
            </a:r>
            <a:r>
              <a:rPr lang="zh-CN" altLang="en-US" sz="2800" dirty="0">
                <a:latin typeface="微软雅黑" panose="020B0503020204020204" pitchFamily="34" charset="-122"/>
                <a:ea typeface="微软雅黑" panose="020B0503020204020204" pitchFamily="34" charset="-122"/>
              </a:rPr>
              <a:t>）化学建模；</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en-US" altLang="zh-CN" sz="2800" dirty="0">
                <a:latin typeface="微软雅黑" panose="020B0503020204020204" pitchFamily="34" charset="-122"/>
                <a:ea typeface="微软雅黑" panose="020B0503020204020204" pitchFamily="34" charset="-122"/>
              </a:rPr>
              <a:t>9</a:t>
            </a:r>
            <a:r>
              <a:rPr lang="zh-CN" altLang="en-US" sz="2800" dirty="0">
                <a:latin typeface="微软雅黑" panose="020B0503020204020204" pitchFamily="34" charset="-122"/>
                <a:ea typeface="微软雅黑" panose="020B0503020204020204" pitchFamily="34" charset="-122"/>
              </a:rPr>
              <a:t>）冶金学。</a:t>
            </a:r>
          </a:p>
        </p:txBody>
      </p:sp>
      <p:sp>
        <p:nvSpPr>
          <p:cNvPr id="5" name="TextBox 3">
            <a:extLst>
              <a:ext uri="{FF2B5EF4-FFF2-40B4-BE49-F238E27FC236}">
                <a16:creationId xmlns:a16="http://schemas.microsoft.com/office/drawing/2014/main" id="{9BB83FF2-2830-4EFB-A309-8F054B623836}"/>
              </a:ext>
            </a:extLst>
          </p:cNvPr>
          <p:cNvSpPr txBox="1"/>
          <p:nvPr/>
        </p:nvSpPr>
        <p:spPr>
          <a:xfrm>
            <a:off x="-1" y="0"/>
            <a:ext cx="9144002" cy="707886"/>
          </a:xfrm>
          <a:prstGeom prst="rect">
            <a:avLst/>
          </a:prstGeom>
          <a:solidFill>
            <a:schemeClr val="tx2">
              <a:lumMod val="60000"/>
              <a:lumOff val="40000"/>
            </a:schemeClr>
          </a:solidFill>
        </p:spPr>
        <p:txBody>
          <a:bodyPr wrap="square"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(4.2) </a:t>
            </a:r>
            <a:r>
              <a:rPr lang="zh-CN" altLang="en-US" sz="4000" b="1">
                <a:solidFill>
                  <a:schemeClr val="bg1"/>
                </a:solidFill>
                <a:latin typeface="微软雅黑" panose="020B0503020204020204" pitchFamily="34" charset="-122"/>
                <a:ea typeface="微软雅黑" panose="020B0503020204020204" pitchFamily="34" charset="-122"/>
              </a:rPr>
              <a:t>法国科研基金化学部</a:t>
            </a:r>
          </a:p>
        </p:txBody>
      </p:sp>
    </p:spTree>
    <p:extLst>
      <p:ext uri="{BB962C8B-B14F-4D97-AF65-F5344CB8AC3E}">
        <p14:creationId xmlns:p14="http://schemas.microsoft.com/office/powerpoint/2010/main" val="35028314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8374</TotalTime>
  <Words>2874</Words>
  <Application>Microsoft Office PowerPoint</Application>
  <PresentationFormat>全屏显示(4:3)</PresentationFormat>
  <Paragraphs>458</Paragraphs>
  <Slides>45</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45</vt:i4>
      </vt:variant>
    </vt:vector>
  </HeadingPairs>
  <TitlesOfParts>
    <vt:vector size="54" baseType="lpstr">
      <vt:lpstr>等线</vt:lpstr>
      <vt:lpstr>等线 Light</vt:lpstr>
      <vt:lpstr>宋体</vt:lpstr>
      <vt:lpstr>微软雅黑</vt:lpstr>
      <vt:lpstr>Arial</vt:lpstr>
      <vt:lpstr>Calibri</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Surf Sci</cp:lastModifiedBy>
  <cp:revision>339</cp:revision>
  <cp:lastPrinted>2016-10-25T06:22:16Z</cp:lastPrinted>
  <dcterms:created xsi:type="dcterms:W3CDTF">2015-05-17T00:32:12Z</dcterms:created>
  <dcterms:modified xsi:type="dcterms:W3CDTF">2017-12-01T03:34:32Z</dcterms:modified>
</cp:coreProperties>
</file>