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32" r:id="rId3"/>
    <p:sldId id="356" r:id="rId5"/>
    <p:sldId id="256" r:id="rId6"/>
    <p:sldId id="325" r:id="rId7"/>
    <p:sldId id="295" r:id="rId8"/>
    <p:sldId id="294" r:id="rId9"/>
    <p:sldId id="308" r:id="rId10"/>
    <p:sldId id="299" r:id="rId11"/>
    <p:sldId id="296" r:id="rId12"/>
    <p:sldId id="300" r:id="rId13"/>
    <p:sldId id="309" r:id="rId14"/>
    <p:sldId id="301" r:id="rId15"/>
    <p:sldId id="327" r:id="rId16"/>
    <p:sldId id="297" r:id="rId17"/>
    <p:sldId id="310" r:id="rId18"/>
    <p:sldId id="302" r:id="rId19"/>
    <p:sldId id="334" r:id="rId20"/>
    <p:sldId id="312" r:id="rId21"/>
    <p:sldId id="303" r:id="rId22"/>
    <p:sldId id="323" r:id="rId23"/>
    <p:sldId id="353" r:id="rId24"/>
    <p:sldId id="324" r:id="rId25"/>
    <p:sldId id="333" r:id="rId26"/>
  </p:sldIdLst>
  <p:sldSz cx="19006820" cy="106914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B9CDE5"/>
    <a:srgbClr val="8EB4E3"/>
    <a:srgbClr val="4F80BD"/>
    <a:srgbClr val="376092"/>
    <a:srgbClr val="E5B7B6"/>
    <a:srgbClr val="F7903C"/>
    <a:srgbClr val="B9D1EE"/>
    <a:srgbClr val="95B3D7"/>
    <a:srgbClr val="537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12" y="64"/>
      </p:cViewPr>
      <p:guideLst>
        <p:guide orient="horz" pos="3368"/>
        <p:guide pos="59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88F30-7798-4339-9565-1C5357ECA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44454" y="2020535"/>
            <a:ext cx="8236846" cy="7857638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26806" y="2020535"/>
            <a:ext cx="8236846" cy="7857638"/>
          </a:xfrm>
        </p:spPr>
        <p:txBody>
          <a:bodyPr vert="horz" lIns="101600" tIns="0" rIns="82550" bIns="0" rtlCol="0">
            <a:norm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044455" y="1485012"/>
            <a:ext cx="16919195" cy="78576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4383" y="4035274"/>
            <a:ext cx="16919195" cy="1401851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6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142494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4940" rtl="0" eaLnBrk="1" latinLnBrk="0" hangingPunct="1">
        <a:lnSpc>
          <a:spcPct val="90000"/>
        </a:lnSpc>
        <a:spcBef>
          <a:spcPts val="1560"/>
        </a:spcBef>
        <a:buFont typeface="Arial" panose="020B060402020209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42349" y="8770696"/>
            <a:ext cx="7522440" cy="1520825"/>
          </a:xfrm>
          <a:prstGeom prst="rect">
            <a:avLst/>
          </a:prstGeom>
        </p:spPr>
        <p:txBody>
          <a:bodyPr wrap="square" lIns="142555" tIns="71277" rIns="142555" bIns="71277">
            <a:spAutoFit/>
          </a:bodyPr>
          <a:lstStyle/>
          <a:p>
            <a:pPr algn="ctr">
              <a:spcBef>
                <a:spcPts val="935"/>
              </a:spcBef>
              <a:spcAft>
                <a:spcPts val="935"/>
              </a:spcAft>
            </a:pP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教务处</a:t>
            </a:r>
            <a:endParaRPr lang="en-US" altLang="zh-CN" sz="37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ts val="935"/>
              </a:spcBef>
              <a:spcAft>
                <a:spcPts val="935"/>
              </a:spcAft>
            </a:pP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37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65353"/>
            <a:ext cx="19007136" cy="4698221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 bwMode="auto">
          <a:xfrm>
            <a:off x="1" y="1153385"/>
            <a:ext cx="19007136" cy="19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555" tIns="71277" rIns="142555" bIns="7127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b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北京石油化工学院</a:t>
            </a:r>
            <a:endParaRPr lang="zh-CN" altLang="en-US" sz="6200" b="1" kern="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年春季学期第十五周线上教学情况通报</a:t>
            </a:r>
            <a:b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6200" b="1" kern="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2466753" y="3766783"/>
            <a:ext cx="14715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云班课使用情况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班课资源统计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3.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班课教学活动统计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Arial Black" panose="020B0A04020102020204" charset="0"/>
            </a:endParaRPr>
          </a:p>
          <a:p>
            <a:pPr indent="-3888105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4.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班课试题统计   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5.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班课活跃指数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6.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教学检查情况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84312" y="1912938"/>
            <a:ext cx="10241280" cy="929005"/>
            <a:chOff x="-656" y="4716"/>
            <a:chExt cx="16128" cy="1463"/>
          </a:xfrm>
        </p:grpSpPr>
        <p:sp>
          <p:nvSpPr>
            <p:cNvPr id="10" name="文本框 9"/>
            <p:cNvSpPr txBox="1"/>
            <p:nvPr/>
          </p:nvSpPr>
          <p:spPr>
            <a:xfrm>
              <a:off x="-656" y="4716"/>
              <a:ext cx="161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dirty="0"/>
                <a:t>教学</a:t>
              </a:r>
              <a:r>
                <a:rPr lang="zh-CN" sz="2800" dirty="0"/>
                <a:t>活动</a:t>
              </a:r>
              <a:r>
                <a:rPr lang="zh-CN" altLang="en-US" sz="2800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15周院系活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835" y="2842260"/>
            <a:ext cx="16290290" cy="6661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课均活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8010" y="2741295"/>
            <a:ext cx="11834495" cy="59613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38132" y="1913255"/>
            <a:ext cx="11522369" cy="828040"/>
            <a:chOff x="-2465" y="4875"/>
            <a:chExt cx="17176" cy="1304"/>
          </a:xfrm>
        </p:grpSpPr>
        <p:sp>
          <p:nvSpPr>
            <p:cNvPr id="10" name="文本框 9"/>
            <p:cNvSpPr txBox="1"/>
            <p:nvPr/>
          </p:nvSpPr>
          <p:spPr>
            <a:xfrm>
              <a:off x="-2465" y="4875"/>
              <a:ext cx="171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第十五周各</a:t>
              </a:r>
              <a:r>
                <a:rPr sz="2800" dirty="0" err="1">
                  <a:sym typeface="+mn-ea"/>
                </a:rPr>
                <a:t>教学院（系）</a:t>
              </a:r>
              <a:r>
                <a:rPr sz="2800" b="1" dirty="0" err="1">
                  <a:sym typeface="+mn-ea"/>
                </a:rPr>
                <a:t>平均每门云班课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b="1" dirty="0"/>
                <a:t>教学</a:t>
              </a:r>
              <a:r>
                <a:rPr lang="zh-CN" sz="2800" b="1" dirty="0"/>
                <a:t>活动</a:t>
              </a:r>
              <a:r>
                <a:rPr lang="zh-CN" altLang="en-US" sz="2800" b="1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891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2080062" y="2851151"/>
            <a:ext cx="11654076" cy="701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新开展活动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1.3-13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新开展活动</a:t>
            </a:r>
            <a:r>
              <a:rPr lang="zh-CN" altLang="en-US" sz="2800" dirty="0">
                <a:latin typeface="+mn-ea"/>
                <a:cs typeface="+mn-ea"/>
              </a:rPr>
              <a:t>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3.4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第十五周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课均新开展活动在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.8-4.9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全校平均每门云班课新开展活动数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2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.4</a:t>
            </a: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87232" y="1737678"/>
            <a:ext cx="743204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>
                  <a:sym typeface="+mn-ea"/>
                </a:rPr>
                <a:t>开展</a:t>
              </a:r>
              <a:r>
                <a:rPr lang="zh-CN" altLang="en-US" sz="2800" dirty="0">
                  <a:sym typeface="+mn-ea"/>
                </a:rPr>
                <a:t>教学</a:t>
              </a:r>
              <a:r>
                <a:rPr lang="zh-CN" sz="2800" dirty="0">
                  <a:sym typeface="+mn-ea"/>
                </a:rPr>
                <a:t>活动数量</a:t>
              </a:r>
              <a:r>
                <a:rPr lang="en-US" sz="2800" dirty="0">
                  <a:sym typeface="+mn-ea"/>
                </a:rPr>
                <a:t>TOP10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72820" y="2861310"/>
          <a:ext cx="17061815" cy="712914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57450"/>
                <a:gridCol w="5798820"/>
                <a:gridCol w="5565775"/>
                <a:gridCol w="1800860"/>
                <a:gridCol w="1438910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教师所在院系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班级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课程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班课号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活动数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大数据191 计191 计192 生物191 药191 药192 应191 自191 自192 自193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崔丽敏-(高等数学A(Ⅱ))-MATH111-8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5086666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229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自191 自192 自193 大数据191 计191 计192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隆建凤-(大学英语读写译(Ⅱ))-FOL111-27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7677045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218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37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电191 电192 通191 通192 物联网191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隆建凤-(大学英语读写译(Ⅱ))-FOL111-32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1970032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214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大数据191 计191 计192 生物191 药191 药192 应191 自191 自192 自193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杜建卫-(高等数学A(Ⅱ))-MATH111-10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5813064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213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化学工程学院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材料类194材料类195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王萍-(有机化学B)-CHM111-3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9316317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207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安全工程学院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安181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亢永-(安全系统工程)-SAE203-1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2963724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194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材料类191 材料类192 材料类193 材料类194 材料类195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张巍然-(大学英语读写译(Ⅱ))-FOL111-19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2294380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171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旅管类191旅管类192旅管类193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韩英-(高等数学B(Ⅱ))-MATH112-2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2302449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169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生物191药191药192应191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储春艳-(大学英语读写译(Ⅱ))-FOL111-40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7398565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166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安191安192化191化192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储春艳-(大学英语读写译(Ⅱ))-FOL111-35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8788995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166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试题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2585720"/>
            <a:ext cx="13070840" cy="62185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79815" y="1891665"/>
            <a:ext cx="8043545" cy="889635"/>
            <a:chOff x="-347" y="4778"/>
            <a:chExt cx="12667" cy="1401"/>
          </a:xfrm>
        </p:grpSpPr>
        <p:sp>
          <p:nvSpPr>
            <p:cNvPr id="4" name="文本框 3"/>
            <p:cNvSpPr txBox="1"/>
            <p:nvPr/>
          </p:nvSpPr>
          <p:spPr>
            <a:xfrm>
              <a:off x="-347" y="4778"/>
              <a:ext cx="126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sz="2800" dirty="0" err="1">
                  <a:sym typeface="+mn-ea"/>
                </a:rPr>
                <a:t>各教学院（系）云班课</a:t>
              </a:r>
              <a:r>
                <a:rPr lang="zh-CN" sz="2800" dirty="0"/>
                <a:t>试题库</a:t>
              </a:r>
              <a:r>
                <a:rPr lang="zh-CN" altLang="en-US" sz="2800" dirty="0"/>
                <a:t>总体</a:t>
              </a:r>
              <a:r>
                <a:rPr lang="zh-CN" sz="2800" dirty="0"/>
                <a:t>数量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2584887" y="3853181"/>
            <a:ext cx="11654076" cy="326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全校云班课试题库</a:t>
            </a: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试题总量为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74908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5周院系试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340" y="2585720"/>
            <a:ext cx="12447270" cy="6087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7969250" y="1891665"/>
            <a:ext cx="9780905" cy="889635"/>
            <a:chOff x="-1466" y="4778"/>
            <a:chExt cx="15403" cy="1401"/>
          </a:xfrm>
        </p:grpSpPr>
        <p:sp>
          <p:nvSpPr>
            <p:cNvPr id="4" name="文本框 3"/>
            <p:cNvSpPr txBox="1"/>
            <p:nvPr/>
          </p:nvSpPr>
          <p:spPr>
            <a:xfrm>
              <a:off x="-1466" y="4778"/>
              <a:ext cx="1540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/>
                <a:t>新</a:t>
              </a:r>
              <a:r>
                <a:rPr lang="zh-CN" sz="2800" b="1"/>
                <a:t>发布</a:t>
              </a:r>
              <a:r>
                <a:rPr lang="zh-CN" sz="2800"/>
                <a:t>试题数量</a:t>
              </a:r>
              <a:r>
                <a:rPr sz="2800"/>
                <a:t>统计</a:t>
              </a:r>
              <a:endParaRPr sz="280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-2120067" y="3542031"/>
            <a:ext cx="11654076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全校云班课新发布试题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4336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较上周增加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1053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环比增长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32%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5周课均试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115" y="2625090"/>
            <a:ext cx="12022455" cy="6195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03283" y="1911985"/>
            <a:ext cx="11097352" cy="908685"/>
            <a:chOff x="-1570" y="4748"/>
            <a:chExt cx="15133" cy="1431"/>
          </a:xfrm>
        </p:grpSpPr>
        <p:sp>
          <p:nvSpPr>
            <p:cNvPr id="4" name="文本框 3"/>
            <p:cNvSpPr txBox="1"/>
            <p:nvPr/>
          </p:nvSpPr>
          <p:spPr>
            <a:xfrm>
              <a:off x="-1570" y="4748"/>
              <a:ext cx="151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sz="2800" b="1" dirty="0" err="1">
                  <a:sym typeface="+mn-ea"/>
                </a:rPr>
                <a:t>平均每门云班课</a:t>
              </a:r>
              <a:r>
                <a:rPr sz="2800" b="1"/>
                <a:t>新</a:t>
              </a:r>
              <a:r>
                <a:rPr lang="zh-CN" sz="2800" b="1"/>
                <a:t>发布试题数量</a:t>
              </a:r>
              <a:r>
                <a:rPr sz="2800"/>
                <a:t>统计</a:t>
              </a:r>
              <a:endParaRPr sz="280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6100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2039422" y="2820671"/>
            <a:ext cx="11654076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0.3-60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</a:t>
            </a:r>
            <a:r>
              <a:rPr lang="zh-CN" altLang="en-US" sz="2800" dirty="0">
                <a:latin typeface="+mn-ea"/>
                <a:cs typeface="+mn-ea"/>
              </a:rPr>
              <a:t>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9.9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第十五周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课均新发布试题在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0.5-37.3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全校平均每门云班课新发布试题数</a:t>
            </a:r>
            <a:r>
              <a:rPr lang="en-US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10.7</a:t>
            </a: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806235" y="2265105"/>
          <a:ext cx="15737486" cy="71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203"/>
                <a:gridCol w="1743739"/>
                <a:gridCol w="1765005"/>
                <a:gridCol w="4572000"/>
                <a:gridCol w="1850065"/>
                <a:gridCol w="1722474"/>
              </a:tblGrid>
              <a:tr h="754907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班课活跃指数计算规则  </a:t>
                      </a:r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311949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教师教的行为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学生学的行为</a:t>
                      </a: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（以下项目的得分最终需要用班课中的学生数量进行平均，然后累加到上面项的得分，最终得分为班课当天活跃度）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操作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活跃指数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操作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活跃指数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创建班课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查看资源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发布资源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3-5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学生提交活动结果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完成签到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参与签到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开始活动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查看活动详情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发起课堂表现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查看活动结果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发布通知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轻直播/讨论消息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师生个性化互动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消息数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作业评论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老师评价作业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学生评价作业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指定学生评价作业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班课活跃指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2426970"/>
            <a:ext cx="15546070" cy="72250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3147" y="1792923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dirty="0" err="1">
                  <a:sym typeface="+mn-ea"/>
                </a:rPr>
                <a:t>班课活跃指数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5周课均活跃指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7155" y="2545715"/>
            <a:ext cx="12439650" cy="65112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43820" y="1911985"/>
            <a:ext cx="9370823" cy="829310"/>
            <a:chOff x="-708" y="4873"/>
            <a:chExt cx="13326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-708" y="4873"/>
              <a:ext cx="133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b="1" dirty="0" err="1">
                  <a:sym typeface="+mn-ea"/>
                </a:rPr>
                <a:t>平均每门云班课</a:t>
              </a:r>
              <a:r>
                <a:rPr lang="zh-CN" sz="2800" dirty="0" err="1">
                  <a:sym typeface="+mn-ea"/>
                </a:rPr>
                <a:t>活跃指数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2221667" y="2741296"/>
            <a:ext cx="11654076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活跃指数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76.3-275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活跃指数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142</a:t>
            </a:r>
            <a:endParaRPr lang="zh-CN" altLang="en-US" sz="2800" b="1" dirty="0">
              <a:solidFill>
                <a:schemeClr val="accent5"/>
              </a:solidFill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第十五周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课均活跃指数在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68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-212.8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全校平均每门云班课活跃指数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128</a:t>
            </a: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3147" y="1393508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全校云</a:t>
              </a:r>
              <a:r>
                <a:rPr lang="zh-CN" sz="2800" dirty="0" err="1">
                  <a:sym typeface="+mn-ea"/>
                </a:rPr>
                <a:t>班课活跃指数</a:t>
              </a:r>
              <a:r>
                <a:rPr lang="en-US" altLang="zh-CN" sz="2800" dirty="0" err="1">
                  <a:sym typeface="+mn-ea"/>
                </a:rPr>
                <a:t>TOP10</a:t>
              </a:r>
              <a:endParaRPr lang="en-US" alt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-1"/>
          <p:cNvGraphicFramePr/>
          <p:nvPr>
            <p:custDataLst>
              <p:tags r:id="rId1"/>
            </p:custDataLst>
          </p:nvPr>
        </p:nvGraphicFramePr>
        <p:xfrm>
          <a:off x="433070" y="2503170"/>
          <a:ext cx="18141315" cy="80835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02610"/>
                <a:gridCol w="5710555"/>
                <a:gridCol w="5330190"/>
                <a:gridCol w="1773555"/>
                <a:gridCol w="1014095"/>
                <a:gridCol w="1210310"/>
              </a:tblGrid>
              <a:tr h="731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教师</a:t>
                      </a:r>
                      <a:r>
                        <a:rPr lang="en-US" altLang="zh-CN" sz="2400"/>
                        <a:t>所在院系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班级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课程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班课号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总活跃天数</a:t>
                      </a:r>
                      <a:endParaRPr lang="en-US" altLang="zh-CN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总活跃指数</a:t>
                      </a:r>
                      <a:endParaRPr lang="en-US" altLang="zh-CN" sz="2400"/>
                    </a:p>
                  </a:txBody>
                  <a:tcPr marL="0" marR="0" marT="0" marB="0"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经济管理学院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国181国182国183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贾辉-(国际经济学)-IET205-1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8914183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1378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电商191 国191 国192 国193 会191 会192 会193 物191 物192 营191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卓泽强-(高等数学B(Ⅱ))-MATH112-4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9971216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1176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安181 安182 化181 化182 化183 环181 环182 环183 药181 药182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卓泽强-(概率论与数理统计A)-MATH203-2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7117328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1056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经济管理学院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电商191国191国192国193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贾辉-(微观经济学)-ECO151-4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2122155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911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err="1"/>
                        <a:t>数理系</a:t>
                      </a:r>
                      <a:endParaRPr lang="en-US" altLang="zh-CN" sz="2400" dirty="0" err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药191药192应191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刘喜莲-(大学物理（I）)-PHY101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1988183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777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材料类191材料类192材料类193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吕素叶-(大学物理（I）)-PHY101-2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1943491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739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大数据191 计191 计192 生物191 药191 药192 应191 自191 自192 自193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崔丽敏-(高等数学A(Ⅱ))-MATH111-8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5086666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716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环191 环192 环193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石红-(高等数学A(Ⅱ))-MATH111-4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3272541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666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储181储182大数据181过18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吴春霞-(概率论与数理统计A)-MATH203-7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2814489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643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18级、17级、16级再修学生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苏欣-(高等数学下再修班含（数学(下)，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4464633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571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活跃班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735" y="2917190"/>
            <a:ext cx="11577955" cy="559117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56567" y="2646363"/>
            <a:ext cx="7432040" cy="829310"/>
            <a:chOff x="136" y="4873"/>
            <a:chExt cx="11704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lang="zh-CN" sz="2800" dirty="0" err="1">
                  <a:sym typeface="+mn-ea"/>
                </a:rPr>
                <a:t>全校活跃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 err="1">
                  <a:sym typeface="+mn-ea"/>
                </a:rPr>
                <a:t>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0175" y="3464560"/>
            <a:ext cx="7449185" cy="300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全校活跃的云班课数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日均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702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日均活跃班课数较上周基本持平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 fontAlgn="auto"/>
            <a:endParaRPr lang="zh-CN" altLang="en-US" sz="28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87232" y="866458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第十五周领导干部和同行教师评教情况</a:t>
              </a:r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98525" y="2437765"/>
          <a:ext cx="8018145" cy="2656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14905"/>
                <a:gridCol w="2514600"/>
                <a:gridCol w="3088640"/>
              </a:tblGrid>
              <a:tr h="998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检查人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第十五周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次数合计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本学期累计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次数合计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58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校领导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>
                          <a:highlight>
                            <a:srgbClr val="FFFFFF"/>
                          </a:highlight>
                        </a:rPr>
                        <a:t>0人次</a:t>
                      </a:r>
                      <a:endParaRPr lang="en-US" altLang="zh-CN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5人次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899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处级干部、同行评价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>
                          <a:highlight>
                            <a:srgbClr val="FFFFFF"/>
                          </a:highlight>
                        </a:rPr>
                        <a:t>44人次</a:t>
                      </a:r>
                      <a:endParaRPr lang="en-US" altLang="zh-CN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927人次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9818370" y="2437765"/>
          <a:ext cx="8542655" cy="7700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92805"/>
                <a:gridCol w="1995805"/>
                <a:gridCol w="3154045"/>
              </a:tblGrid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教学院系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FF"/>
                          </a:highlight>
                        </a:rPr>
                        <a:t>第十五周</a:t>
                      </a:r>
                      <a:endParaRPr lang="zh-CN" altLang="en-US" sz="2800" b="1">
                        <a:highlight>
                          <a:srgbClr val="FFFFFF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FF"/>
                          </a:highlight>
                        </a:rPr>
                        <a:t>次数合计</a:t>
                      </a:r>
                      <a:endParaRPr lang="zh-CN" altLang="en-US" sz="2800" b="1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本学期累计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次数合计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化学工程学院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8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69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机械工程学院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5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200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信息工程学院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1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119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经济管理学院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0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50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人文社科学院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0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102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马克思主义学院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0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24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材料科学与工程学院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0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23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数理系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16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104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外语系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3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35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安全工程学院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44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体育部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6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148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工程师学院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18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合计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44</a:t>
                      </a:r>
                      <a:endParaRPr lang="zh-CN" altLang="en-US"/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932</a:t>
                      </a:r>
                      <a:endParaRPr lang="en-US" altLang="zh-CN"/>
                    </a:p>
                  </a:txBody>
                  <a:tcPr anchor="ctr" anchorCtr="0"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73835" y="5823585"/>
            <a:ext cx="70846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sz="36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5月25日至5月30日，学校领导、处级领导干部和同行教师通过登录云教学管理平台查阅教学资料、检查教学活动，及在线听课，对我校第十五周在线课程的日常教学情况进行了检查，在线课程教学总体情况良好，教学秩序井然有序。</a:t>
            </a:r>
            <a:endParaRPr sz="36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8460" y="2846070"/>
            <a:ext cx="56375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100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的课程教学设计合理，能有效利用在线资源开展答疑/讨论、头脑风暴、投票/问卷等教学活动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7825" y="5572125"/>
            <a:ext cx="56381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98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的课程线上教学要求明确，教学任务安排适当，教学内容得当，能准确把握课程重点和难点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47980" y="2845435"/>
            <a:ext cx="53676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100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的课程教学资源充实，内容丰富，</a:t>
            </a:r>
            <a:r>
              <a:rPr sz="320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  <a:sym typeface="+mn-ea"/>
              </a:rPr>
              <a:t>能够满足学生学习需求</a:t>
            </a:r>
            <a:endParaRPr sz="320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14020" y="5568950"/>
            <a:ext cx="523557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98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的课程较好地开展了形成性评价且学生出勤率及资源查阅率高，教学活动参与度好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87232" y="712788"/>
            <a:ext cx="7432040" cy="829310"/>
            <a:chOff x="136" y="4873"/>
            <a:chExt cx="11704" cy="1306"/>
          </a:xfrm>
        </p:grpSpPr>
        <p:sp>
          <p:nvSpPr>
            <p:cNvPr id="19" name="文本框 18"/>
            <p:cNvSpPr txBox="1"/>
            <p:nvPr/>
          </p:nvSpPr>
          <p:spPr>
            <a:xfrm>
              <a:off x="136" y="4873"/>
              <a:ext cx="1170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/>
              <a:r>
                <a:rPr lang="zh-CN" altLang="en-US" sz="3200"/>
                <a:t>第十五周被检查的</a:t>
              </a:r>
              <a:r>
                <a:rPr lang="en-US" altLang="zh-CN" sz="3200"/>
                <a:t>44</a:t>
              </a:r>
              <a:r>
                <a:rPr lang="zh-CN" altLang="en-US" sz="3200"/>
                <a:t>门次课中</a:t>
              </a:r>
              <a:endParaRPr lang="zh-CN" altLang="en-US" sz="3200"/>
            </a:p>
          </p:txBody>
        </p:sp>
        <p:sp>
          <p:nvSpPr>
            <p:cNvPr id="20" name="等腰三角形 19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6120" y="5424805"/>
            <a:ext cx="2165596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2747010"/>
            <a:ext cx="2182500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40" y="5424805"/>
            <a:ext cx="2165596" cy="21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40" y="2549525"/>
            <a:ext cx="2182500" cy="216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22487" y="712788"/>
            <a:ext cx="7432040" cy="829310"/>
            <a:chOff x="136" y="4873"/>
            <a:chExt cx="11704" cy="1306"/>
          </a:xfrm>
        </p:grpSpPr>
        <p:sp>
          <p:nvSpPr>
            <p:cNvPr id="6" name="文本框 5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/>
              <a:r>
                <a:rPr sz="2800">
                  <a:highlight>
                    <a:srgbClr val="FFFFFF"/>
                  </a:highlight>
                  <a:latin typeface="冬青黑体简体中文" panose="020B0300000000000000" charset="-122"/>
                  <a:ea typeface="冬青黑体简体中文" panose="020B0300000000000000" charset="-122"/>
                  <a:cs typeface="冬青黑体简体中文" panose="020B0300000000000000" charset="-122"/>
                  <a:sym typeface="+mn-ea"/>
                </a:rPr>
                <a:t>评教反映的</a:t>
              </a:r>
              <a:r>
                <a:rPr lang="zh-CN" sz="2800">
                  <a:highlight>
                    <a:srgbClr val="FFFFFF"/>
                  </a:highlight>
                  <a:latin typeface="冬青黑体简体中文" panose="020B0300000000000000" charset="-122"/>
                  <a:ea typeface="冬青黑体简体中文" panose="020B0300000000000000" charset="-122"/>
                  <a:cs typeface="冬青黑体简体中文" panose="020B0300000000000000" charset="-122"/>
                  <a:sym typeface="+mn-ea"/>
                </a:rPr>
                <a:t>优势与不足</a:t>
              </a:r>
              <a:endParaRPr lang="zh-CN" sz="280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  <a:sym typeface="+mn-ea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214755" y="2186305"/>
          <a:ext cx="16894810" cy="80251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850630"/>
                <a:gridCol w="8044180"/>
              </a:tblGrid>
              <a:tr h="7372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课堂评价为认可并建议推广的部分教师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应关注的部分课程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7287895">
                <a:tc>
                  <a:txBody>
                    <a:bodyPr/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>
                          <a:sym typeface="+mn-ea"/>
                        </a:rPr>
                        <a:t>戚传松老师的《物理化学A（I）》课程，讲解清楚，思路清晰，由浅入深，通俗易懂。</a:t>
                      </a:r>
                      <a:endParaRPr lang="zh-CN" altLang="en-US" sz="2800">
                        <a:sym typeface="+mn-ea"/>
                      </a:endParaRPr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>
                          <a:sym typeface="+mn-ea"/>
                        </a:rPr>
                        <a:t>张建军老师的《机械工程基础》课程，课程活动较多，有重点。能根据作业情况做出总结和反馈，做出视频，让学生反复观看。</a:t>
                      </a:r>
                      <a:endParaRPr lang="zh-CN" altLang="en-US" sz="2800">
                        <a:sym typeface="+mn-ea"/>
                      </a:endParaRPr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>
                          <a:sym typeface="+mn-ea"/>
                        </a:rPr>
                        <a:t>游煦老师的《高等数学(AII)》课程，课前上传授课课件和讲解视频，课中在线讲解能时时关注学生动态，课后及时补充练习资料，教学效果好。</a:t>
                      </a:r>
                      <a:endParaRPr lang="zh-CN" altLang="en-US" sz="2800">
                        <a:sym typeface="+mn-ea"/>
                      </a:endParaRPr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>
                          <a:sym typeface="+mn-ea"/>
                        </a:rPr>
                        <a:t>宋冰雪老师的《安全系统工程》课程，该线上课程每次课都有教学设计和相应的教材PPT，有老师的录课讲解，配合课中以及课后作业，效果很好。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/>
                        <a:t>环191-193班的《有机化学B》课程，由于线上教学过程中学生的理解程度不易把控，建议加大测试强度可能会有一定效果。</a:t>
                      </a:r>
                      <a:endParaRPr lang="zh-CN" altLang="en-US" sz="2800"/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/>
                        <a:t>安181班的《安全系统工程》课程，时间安排不够严谨，课程内容提前不足30分钟上传，学生课前复习不充分。建议以后提前上传，给学生充足时间学习，上课讨论。</a:t>
                      </a:r>
                      <a:endParaRPr lang="zh-CN" altLang="en-US" sz="2800"/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/>
                        <a:t>材181-183班的《物理化学A（II）》课程，课讲的太快，建议适当降低课程容量，课下通过多种方式与同学们交流。</a:t>
                      </a:r>
                      <a:endParaRPr lang="zh-CN" altLang="en-US" sz="2800"/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/>
                        <a:t>英171班的《英国文学史及作品选读》课程，建议通过增加互动检查学生的学习效果。</a:t>
                      </a:r>
                      <a:endParaRPr lang="zh-CN" altLang="en-US" sz="2800"/>
                    </a:p>
                    <a:p>
                      <a:pPr marL="457200" indent="-457200" algn="l">
                        <a:buClr>
                          <a:srgbClr val="ED7D31"/>
                        </a:buClr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800"/>
                        <a:t>储环能19-2B班的《大学英语读写译II》课程，建议可针对录屏内容课上进行提问，以检查学生掌握的情况。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6862" y="4568675"/>
            <a:ext cx="16393657" cy="1619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0300" dirty="0">
                <a:latin typeface="华文隶书" panose="02010800040101010101" pitchFamily="2" charset="-122"/>
                <a:ea typeface="华文隶书" panose="02010800040101010101" pitchFamily="2" charset="-122"/>
              </a:rPr>
              <a:t>谢 谢 ！</a:t>
            </a:r>
            <a:endParaRPr lang="zh-CN" altLang="en-US" sz="103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周院系班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0" y="2219960"/>
            <a:ext cx="12263120" cy="625157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56567" y="1560513"/>
            <a:ext cx="7432040" cy="829310"/>
            <a:chOff x="136" y="4873"/>
            <a:chExt cx="11704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dirty="0" err="1">
                  <a:sym typeface="+mn-ea"/>
                </a:rPr>
                <a:t>活跃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 err="1">
                  <a:sym typeface="+mn-ea"/>
                </a:rPr>
                <a:t>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11125" y="3171190"/>
            <a:ext cx="7449185" cy="495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云班课上活跃的班课数为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1034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较上周减少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26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包括理论课、部分实践课、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</a:pPr>
            <a:r>
              <a:rPr lang="zh-CN" altLang="en-US" sz="2800" dirty="0">
                <a:latin typeface="+mn-ea"/>
                <a:cs typeface="+mn-ea"/>
              </a:rPr>
              <a:t>毕业设计、研究生课程等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</a:pPr>
            <a:r>
              <a:rPr lang="zh-CN" altLang="en-US" sz="2800" dirty="0">
                <a:latin typeface="+mn-ea"/>
                <a:cs typeface="+mn-ea"/>
              </a:rPr>
              <a:t>活跃云班课是开展教学活动的班课。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8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应开实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315" y="2840990"/>
            <a:ext cx="11972925" cy="53079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040111" y="1579880"/>
            <a:ext cx="9170265" cy="829310"/>
            <a:chOff x="-879" y="4873"/>
            <a:chExt cx="13455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-879" y="4873"/>
              <a:ext cx="134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教学计划内第十五周应开教学班数与实开云班课数</a:t>
              </a:r>
              <a:endParaRPr lang="zh-CN" altLang="en-US" sz="2800" dirty="0"/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49225" y="3474085"/>
            <a:ext cx="744918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全校应开教学班数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623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实开云班课数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774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05107" y="1529398"/>
            <a:ext cx="7779385" cy="829310"/>
            <a:chOff x="-15" y="4873"/>
            <a:chExt cx="12251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-15" y="4873"/>
              <a:ext cx="122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第十五周</a:t>
              </a:r>
              <a:r>
                <a:rPr lang="zh-CN" sz="2800" dirty="0" err="1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 b="1"/>
                <a:t>新发布</a:t>
              </a:r>
              <a:r>
                <a:rPr sz="2800"/>
                <a:t>资源</a:t>
              </a:r>
              <a:r>
                <a:rPr lang="zh-CN" sz="2800"/>
                <a:t>类型分布</a:t>
              </a:r>
              <a:endParaRPr lang="zh-CN" sz="280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838127" y="3430906"/>
            <a:ext cx="11654076" cy="523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全校云班课新发布资源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2170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较上周增加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236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环比增长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12%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  <p:pic>
        <p:nvPicPr>
          <p:cNvPr id="2" name="图片 1" descr="15周资源类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3775" y="2796540"/>
            <a:ext cx="11570335" cy="5864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周院系资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2646680"/>
            <a:ext cx="15406370" cy="68503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98232" y="1911668"/>
            <a:ext cx="9465945" cy="930275"/>
            <a:chOff x="-1264" y="4714"/>
            <a:chExt cx="14907" cy="1465"/>
          </a:xfrm>
        </p:grpSpPr>
        <p:sp>
          <p:nvSpPr>
            <p:cNvPr id="10" name="文本框 9"/>
            <p:cNvSpPr txBox="1"/>
            <p:nvPr/>
          </p:nvSpPr>
          <p:spPr>
            <a:xfrm>
              <a:off x="-1264" y="4714"/>
              <a:ext cx="149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 dirty="0" err="1"/>
                <a:t>新发布</a:t>
              </a:r>
              <a:r>
                <a:rPr sz="2800" dirty="0" err="1"/>
                <a:t>资源</a:t>
              </a:r>
              <a:r>
                <a:rPr lang="zh-CN" altLang="en-US" sz="2800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周课均资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9080" y="2590165"/>
            <a:ext cx="11955145" cy="65512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419132" y="1911985"/>
            <a:ext cx="10663432" cy="829310"/>
            <a:chOff x="-1151" y="4873"/>
            <a:chExt cx="13363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-1151" y="4873"/>
              <a:ext cx="1336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sz="2800" b="1" dirty="0" err="1">
                  <a:sym typeface="+mn-ea"/>
                </a:rPr>
                <a:t>平均每门云班课新发布资源</a:t>
              </a:r>
              <a:r>
                <a:rPr lang="zh-CN" altLang="en-US" sz="2800" b="1" dirty="0">
                  <a:sym typeface="+mn-ea"/>
                </a:rPr>
                <a:t>数</a:t>
              </a:r>
              <a:r>
                <a:rPr sz="2800" dirty="0" err="1">
                  <a:sym typeface="+mn-ea"/>
                </a:rPr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419787" y="2925446"/>
            <a:ext cx="11654076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课均新发布资源在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0.9-17.9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全校平均每门云班课新发布资源数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4.4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第十五周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课均新发布资源在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0-9.8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全校平均每门云班课新发布资源数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3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.7</a:t>
            </a: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87232" y="1683703"/>
            <a:ext cx="743204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/>
                <a:t>发布资源</a:t>
              </a:r>
              <a:r>
                <a:rPr lang="zh-CN" sz="2800"/>
                <a:t>数量</a:t>
              </a:r>
              <a:r>
                <a:rPr lang="en-US" sz="2800"/>
                <a:t>TOP10</a:t>
              </a:r>
              <a:endParaRPr lang="en-US" sz="280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aphicFrame>
        <p:nvGraphicFramePr>
          <p:cNvPr id="2" name="表格 -1"/>
          <p:cNvGraphicFramePr/>
          <p:nvPr>
            <p:custDataLst>
              <p:tags r:id="rId1"/>
            </p:custDataLst>
          </p:nvPr>
        </p:nvGraphicFramePr>
        <p:xfrm>
          <a:off x="973455" y="2789555"/>
          <a:ext cx="16980535" cy="62826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14295"/>
                <a:gridCol w="4963795"/>
                <a:gridCol w="5772150"/>
                <a:gridCol w="1564005"/>
                <a:gridCol w="2066290"/>
              </a:tblGrid>
              <a:tr h="664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教师所在院系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班级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课程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班课号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资源数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生物191药191药192应191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储春艳-(大学英语读写译(Ⅱ))-FOL111-40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7398565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734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安191安192化191化192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储春艳-(大学英语读写译(Ⅱ))-FOL111-35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8788995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712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生物191药191药192应191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储春艳-(大学英语视听说(Ⅱ))-FOL112-40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6080696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702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5194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安191安192化191化192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储春艳-(大学英语视听说(Ⅱ))-FOL112-35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1125591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696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储181储182大数据181过18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刘伟明-(概率论与数理统计A)-MATH203-8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1575760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488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机器人191 机械类191 机械类192 机械类193 机械类194 机械类195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冯媛-(高等数学A(Ⅱ))-MATH111-1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7583219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455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材料类191材料类192材料类193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王淑霞-(高等数学A(Ⅱ))-MATH111-13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7299787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409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储191 储192 环191 环192 环193 能动191 能动192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李国芳-(大学英语读写译(Ⅱ))-FOL111-12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3414834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399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机器人191 机械类191 机械类192 机械类193 机械类194 机械类195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李国芳-(大学英语读写译(Ⅱ))-FOL111-6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7193319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398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  <a:tr h="36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机械工程学院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材171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张九菊-(材料力学)-02C0114-1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8604839</a:t>
                      </a:r>
                      <a:endParaRPr lang="en-US" altLang="zh-CN" sz="2400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373</a:t>
                      </a:r>
                      <a:endParaRPr lang="zh-CN" altLang="en-US"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5周活动类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6855" y="2359025"/>
            <a:ext cx="12313285" cy="5887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024182" y="3303271"/>
            <a:ext cx="11654076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第十五周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全校云班课新开展教学活动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1468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项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较上周减少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206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项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环比降低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12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%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46002" y="1641158"/>
            <a:ext cx="8650605" cy="717550"/>
            <a:chOff x="-738" y="5049"/>
            <a:chExt cx="13623" cy="1130"/>
          </a:xfrm>
        </p:grpSpPr>
        <p:sp>
          <p:nvSpPr>
            <p:cNvPr id="5" name="文本框 4"/>
            <p:cNvSpPr txBox="1"/>
            <p:nvPr/>
          </p:nvSpPr>
          <p:spPr>
            <a:xfrm>
              <a:off x="-738" y="5049"/>
              <a:ext cx="136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第十五周</a:t>
              </a:r>
              <a:r>
                <a:rPr lang="zh-CN" sz="2800" dirty="0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dirty="0"/>
                <a:t>教学</a:t>
              </a:r>
              <a:r>
                <a:rPr lang="zh-CN" sz="2800" dirty="0"/>
                <a:t>活动类型分布</a:t>
              </a:r>
              <a:endParaRPr lang="zh-CN" sz="2800" dirty="0"/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4.xml><?xml version="1.0" encoding="utf-8"?>
<p:tagLst xmlns:p="http://schemas.openxmlformats.org/presentationml/2006/main">
  <p:tag name="KSO_WM_UNIT_TABLE_BEAUTIFY" val="smartTable{9e8ad311-1e4d-47ef-bc45-1c44fd5a31fa}"/>
</p:tagLst>
</file>

<file path=ppt/tags/tag2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numdgm"/>
</p:tagLst>
</file>

<file path=ppt/tags/tag2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9.xml><?xml version="1.0" encoding="utf-8"?>
<p:tagLst xmlns:p="http://schemas.openxmlformats.org/presentationml/2006/main">
  <p:tag name="KSO_WM_UNIT_TABLE_BEAUTIFY" val="smartTable{8ae8680c-d1de-417d-ace8-735c9bb1f9a1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p="http://schemas.openxmlformats.org/presentationml/2006/main">
  <p:tag name="KSO_WM_UNIT_TABLE_BEAUTIFY" val="smartTable{dfb34ef5-0c74-40ef-8f58-abe438cdb0a2}"/>
</p:tagLst>
</file>

<file path=ppt/tags/tag3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9.xml><?xml version="1.0" encoding="utf-8"?>
<p:tagLst xmlns:p="http://schemas.openxmlformats.org/presentationml/2006/main">
  <p:tag name="KSO_WM_UNIT_TABLE_BEAUTIFY" val="smartTable{5f424bdc-5082-4cd8-9d3f-41cfd28f7f4d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ABLE_BEAUTIFY" val="smartTable{2172a5f1-7644-4acc-a0ca-b83a2b1c8ebf}"/>
</p:tagLst>
</file>

<file path=ppt/tags/tag4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numdgm"/>
</p:tagLst>
</file>

<file path=ppt/tags/tag43.xml><?xml version="1.0" encoding="utf-8"?>
<p:tagLst xmlns:p="http://schemas.openxmlformats.org/presentationml/2006/main">
  <p:tag name="KSO_WM_UNIT_TABLE_BEAUTIFY" val="smartTable{3703b4a2-2ce0-4d15-b4d4-390af0d8cef7}"/>
</p:tagLst>
</file>

<file path=ppt/tags/tag4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4761</Words>
  <Application>WPS 表格</Application>
  <PresentationFormat>自定义</PresentationFormat>
  <Paragraphs>837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方正书宋_GBK</vt:lpstr>
      <vt:lpstr>Wingdings</vt:lpstr>
      <vt:lpstr>微软雅黑</vt:lpstr>
      <vt:lpstr>汉仪旗黑KW</vt:lpstr>
      <vt:lpstr>Calibri</vt:lpstr>
      <vt:lpstr>宋体</vt:lpstr>
      <vt:lpstr>Arial Black</vt:lpstr>
      <vt:lpstr>黑体</vt:lpstr>
      <vt:lpstr>汉仪中黑KW</vt:lpstr>
      <vt:lpstr>Algerian</vt:lpstr>
      <vt:lpstr>Times New Roman</vt:lpstr>
      <vt:lpstr>Comic Sans MS</vt:lpstr>
      <vt:lpstr>冬青黑体简体中文</vt:lpstr>
      <vt:lpstr>华文隶书</vt:lpstr>
      <vt:lpstr>宋体-简</vt:lpstr>
      <vt:lpstr>汉仪书宋二KW</vt:lpstr>
      <vt:lpstr>宋体</vt:lpstr>
      <vt:lpstr>Arial Unicode MS</vt:lpstr>
      <vt:lpstr>Calibri Light</vt:lpstr>
      <vt:lpstr>Helvetica Neue</vt:lpstr>
      <vt:lpstr>苹方-简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</dc:creator>
  <cp:lastModifiedBy>yuzhang</cp:lastModifiedBy>
  <cp:revision>95</cp:revision>
  <dcterms:created xsi:type="dcterms:W3CDTF">2020-06-04T02:34:35Z</dcterms:created>
  <dcterms:modified xsi:type="dcterms:W3CDTF">2020-06-04T02:34:35Z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