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2"/>
    <p:sldMasterId id="2147483680" r:id="rId3"/>
  </p:sldMasterIdLst>
  <p:notesMasterIdLst>
    <p:notesMasterId r:id="rId24"/>
  </p:notesMasterIdLst>
  <p:sldIdLst>
    <p:sldId id="256" r:id="rId4"/>
    <p:sldId id="257" r:id="rId5"/>
    <p:sldId id="258" r:id="rId6"/>
    <p:sldId id="259" r:id="rId7"/>
    <p:sldId id="299" r:id="rId8"/>
    <p:sldId id="260" r:id="rId9"/>
    <p:sldId id="261" r:id="rId10"/>
    <p:sldId id="262" r:id="rId11"/>
    <p:sldId id="300" r:id="rId12"/>
    <p:sldId id="264" r:id="rId13"/>
    <p:sldId id="267" r:id="rId14"/>
    <p:sldId id="263" r:id="rId15"/>
    <p:sldId id="265" r:id="rId16"/>
    <p:sldId id="268" r:id="rId17"/>
    <p:sldId id="269" r:id="rId18"/>
    <p:sldId id="298" r:id="rId19"/>
    <p:sldId id="271" r:id="rId20"/>
    <p:sldId id="272" r:id="rId21"/>
    <p:sldId id="266" r:id="rId22"/>
    <p:sldId id="31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BF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23"/>
    <p:restoredTop sz="96327"/>
  </p:normalViewPr>
  <p:slideViewPr>
    <p:cSldViewPr snapToGrid="0" snapToObjects="1">
      <p:cViewPr varScale="1">
        <p:scale>
          <a:sx n="114" d="100"/>
          <a:sy n="114" d="100"/>
        </p:scale>
        <p:origin x="12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FF615A-1D1A-47CB-8344-B9D701269490}" type="datetimeFigureOut">
              <a:rPr lang="en-GB" smtClean="0"/>
              <a:t>17/02/2022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EE11EA-909F-485B-8BB0-F142202E774A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Data/POWERPOINTS/Annual%20Review%202017-18%20Powerpoint/Jpegs%20NEW/Master%20Slides-01.jpg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AD4A-358B-5B4A-BA01-444D61914A28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98E21-678E-784A-8CC3-AE1C11E2B4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AD4A-358B-5B4A-BA01-444D61914A28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98E21-678E-784A-8CC3-AE1C11E2B4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AD4A-358B-5B4A-BA01-444D61914A28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98E21-678E-784A-8CC3-AE1C11E2B4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- Image fe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ster Slides-01.jpg" descr="/Volumes/Data/POWERPOINTS/Annual Review 2017-18 Powerpoint/Jpegs NEW/Master Slides-01.jpg"/>
          <p:cNvPicPr>
            <a:picLocks noChangeAspect="1"/>
          </p:cNvPicPr>
          <p:nvPr userDrawn="1"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"/>
            <a:ext cx="12192000" cy="68516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206" y="655176"/>
            <a:ext cx="9209153" cy="303595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80000"/>
              </a:lnSpc>
              <a:defRPr sz="7195" b="1">
                <a:solidFill>
                  <a:srgbClr val="D6A64D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195" y="3886200"/>
            <a:ext cx="9327717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Arial" panose="020B0604020202020204"/>
                <a:cs typeface="Arial" panose="020B0604020202020204"/>
              </a:defRPr>
            </a:lvl1pPr>
            <a:lvl2pPr marL="608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4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2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2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3197" y="495375"/>
            <a:ext cx="9217503" cy="109870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80000"/>
              </a:lnSpc>
              <a:defRPr sz="4260" b="1">
                <a:solidFill>
                  <a:srgbClr val="D6A64D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855" y="1882480"/>
            <a:ext cx="9217503" cy="3742697"/>
          </a:xfrm>
          <a:prstGeom prst="rect">
            <a:avLst/>
          </a:prstGeom>
        </p:spPr>
        <p:txBody>
          <a:bodyPr/>
          <a:lstStyle>
            <a:lvl1pPr>
              <a:buClr>
                <a:srgbClr val="D6A64D"/>
              </a:buClr>
              <a:defRPr sz="3200">
                <a:solidFill>
                  <a:srgbClr val="FFFFFF"/>
                </a:solidFill>
                <a:latin typeface="Arial" panose="020B0604020202020204"/>
                <a:cs typeface="Arial" panose="020B0604020202020204"/>
              </a:defRPr>
            </a:lvl1pPr>
            <a:lvl2pPr>
              <a:defRPr sz="2665">
                <a:solidFill>
                  <a:srgbClr val="FFFFFF"/>
                </a:solidFill>
                <a:latin typeface="Arial" panose="020B0604020202020204"/>
                <a:cs typeface="Arial" panose="020B0604020202020204"/>
              </a:defRPr>
            </a:lvl2pPr>
            <a:lvl3pPr>
              <a:defRPr sz="2135">
                <a:solidFill>
                  <a:srgbClr val="FFFFFF"/>
                </a:solidFill>
                <a:latin typeface="Arial" panose="020B0604020202020204"/>
                <a:cs typeface="Arial" panose="020B0604020202020204"/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 2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567857" y="1734834"/>
            <a:ext cx="4382663" cy="9320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8965" indent="0">
              <a:buNone/>
              <a:defRPr sz="2665" b="1"/>
            </a:lvl2pPr>
            <a:lvl3pPr marL="1218565" indent="0">
              <a:buNone/>
              <a:defRPr sz="2400" b="1"/>
            </a:lvl3pPr>
            <a:lvl4pPr marL="1826895" indent="0">
              <a:buNone/>
              <a:defRPr sz="2135" b="1"/>
            </a:lvl4pPr>
            <a:lvl5pPr marL="2435860" indent="0">
              <a:buNone/>
              <a:defRPr sz="2135" b="1"/>
            </a:lvl5pPr>
            <a:lvl6pPr marL="3045460" indent="0">
              <a:buNone/>
              <a:defRPr sz="2135" b="1"/>
            </a:lvl6pPr>
            <a:lvl7pPr marL="3654425" indent="0">
              <a:buNone/>
              <a:defRPr sz="2135" b="1"/>
            </a:lvl7pPr>
            <a:lvl8pPr marL="4262755" indent="0">
              <a:buNone/>
              <a:defRPr sz="2135" b="1"/>
            </a:lvl8pPr>
            <a:lvl9pPr marL="4872355" indent="0">
              <a:buNone/>
              <a:defRPr sz="2135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"/>
          </p:nvPr>
        </p:nvSpPr>
        <p:spPr>
          <a:xfrm>
            <a:off x="626312" y="2796032"/>
            <a:ext cx="4334169" cy="2836661"/>
          </a:xfrm>
          <a:prstGeom prst="rect">
            <a:avLst/>
          </a:prstGeom>
        </p:spPr>
        <p:txBody>
          <a:bodyPr/>
          <a:lstStyle>
            <a:lvl1pPr>
              <a:buClr>
                <a:srgbClr val="D6A64D"/>
              </a:buClr>
              <a:defRPr sz="2400" b="0" i="0">
                <a:solidFill>
                  <a:srgbClr val="FFFFFF"/>
                </a:solidFill>
                <a:latin typeface="Arial" panose="020B0604020202020204"/>
                <a:cs typeface="Arial" panose="020B0604020202020204"/>
              </a:defRPr>
            </a:lvl1pPr>
            <a:lvl2pPr>
              <a:buClr>
                <a:srgbClr val="D6A64D"/>
              </a:buClr>
              <a:defRPr sz="2135" b="0" i="0">
                <a:solidFill>
                  <a:srgbClr val="FFFFFF"/>
                </a:solidFill>
                <a:latin typeface="Arial" panose="020B0604020202020204"/>
                <a:cs typeface="Arial" panose="020B0604020202020204"/>
              </a:defRPr>
            </a:lvl2pPr>
            <a:lvl3pPr>
              <a:buClr>
                <a:srgbClr val="D6A64D"/>
              </a:buClr>
              <a:defRPr sz="2135">
                <a:solidFill>
                  <a:srgbClr val="FFFFFF"/>
                </a:solidFill>
                <a:latin typeface="Arial" panose="020B0604020202020204"/>
                <a:cs typeface="Arial" panose="020B0604020202020204"/>
              </a:defRPr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10"/>
          </p:nvPr>
        </p:nvSpPr>
        <p:spPr>
          <a:xfrm>
            <a:off x="5297956" y="1737906"/>
            <a:ext cx="4547501" cy="9289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8965" indent="0">
              <a:buNone/>
              <a:defRPr sz="2665" b="1"/>
            </a:lvl2pPr>
            <a:lvl3pPr marL="1218565" indent="0">
              <a:buNone/>
              <a:defRPr sz="2400" b="1"/>
            </a:lvl3pPr>
            <a:lvl4pPr marL="1826895" indent="0">
              <a:buNone/>
              <a:defRPr sz="2135" b="1"/>
            </a:lvl4pPr>
            <a:lvl5pPr marL="2435860" indent="0">
              <a:buNone/>
              <a:defRPr sz="2135" b="1"/>
            </a:lvl5pPr>
            <a:lvl6pPr marL="3045460" indent="0">
              <a:buNone/>
              <a:defRPr sz="2135" b="1"/>
            </a:lvl6pPr>
            <a:lvl7pPr marL="3654425" indent="0">
              <a:buNone/>
              <a:defRPr sz="2135" b="1"/>
            </a:lvl7pPr>
            <a:lvl8pPr marL="4262755" indent="0">
              <a:buNone/>
              <a:defRPr sz="2135" b="1"/>
            </a:lvl8pPr>
            <a:lvl9pPr marL="4872355" indent="0">
              <a:buNone/>
              <a:defRPr sz="2135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3" name="Content Placeholder 3"/>
          <p:cNvSpPr>
            <a:spLocks noGrp="1"/>
          </p:cNvSpPr>
          <p:nvPr>
            <p:ph sz="half" idx="11"/>
          </p:nvPr>
        </p:nvSpPr>
        <p:spPr>
          <a:xfrm>
            <a:off x="5307927" y="2796032"/>
            <a:ext cx="4537540" cy="2836661"/>
          </a:xfrm>
          <a:prstGeom prst="rect">
            <a:avLst/>
          </a:prstGeom>
        </p:spPr>
        <p:txBody>
          <a:bodyPr/>
          <a:lstStyle>
            <a:lvl1pPr>
              <a:buClr>
                <a:srgbClr val="D6A64D"/>
              </a:buClr>
              <a:defRPr sz="2400" b="0" i="0">
                <a:solidFill>
                  <a:srgbClr val="FFFFFF"/>
                </a:solidFill>
                <a:latin typeface="Arial" panose="020B0604020202020204"/>
                <a:cs typeface="Arial" panose="020B0604020202020204"/>
              </a:defRPr>
            </a:lvl1pPr>
            <a:lvl2pPr>
              <a:buClr>
                <a:srgbClr val="D6A64D"/>
              </a:buClr>
              <a:defRPr sz="2135" b="0" i="0">
                <a:solidFill>
                  <a:srgbClr val="FFFFFF"/>
                </a:solidFill>
                <a:latin typeface="Arial" panose="020B0604020202020204"/>
                <a:cs typeface="Arial" panose="020B0604020202020204"/>
              </a:defRPr>
            </a:lvl2pPr>
            <a:lvl3pPr>
              <a:buClr>
                <a:srgbClr val="D6A64D"/>
              </a:buClr>
              <a:defRPr sz="2135">
                <a:solidFill>
                  <a:srgbClr val="FFFFFF"/>
                </a:solidFill>
                <a:latin typeface="Arial" panose="020B0604020202020204"/>
                <a:cs typeface="Arial" panose="020B0604020202020204"/>
              </a:defRPr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3195" y="495375"/>
            <a:ext cx="9407424" cy="109870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80000"/>
              </a:lnSpc>
              <a:defRPr sz="4260" b="1">
                <a:solidFill>
                  <a:srgbClr val="D6A64D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s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74134" y="1928620"/>
            <a:ext cx="2994187" cy="3611921"/>
          </a:xfrm>
          <a:prstGeom prst="rect">
            <a:avLst/>
          </a:prstGeom>
        </p:spPr>
        <p:txBody>
          <a:bodyPr/>
          <a:lstStyle>
            <a:lvl1pPr marL="0" marR="0" indent="0" algn="l" defTabSz="6089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lvl1pPr>
          </a:lstStyle>
          <a:p>
            <a:pPr marL="457200" marR="0" lvl="0" indent="-457200" algn="l" defTabSz="6089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Char char="•"/>
              <a:defRPr/>
            </a:pPr>
            <a:r>
              <a:rPr lang="en-GB" dirty="0" err="1"/>
              <a:t>Infogfx</a:t>
            </a:r>
            <a:endParaRPr lang="en-GB" dirty="0"/>
          </a:p>
          <a:p>
            <a:endParaRPr lang="en-GB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3691931" y="1928620"/>
            <a:ext cx="2994187" cy="361192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dirty="0" err="1"/>
              <a:t>Infogfx</a:t>
            </a:r>
            <a:endParaRPr lang="en-GB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893025" y="1928620"/>
            <a:ext cx="2994187" cy="3611921"/>
          </a:xfrm>
          <a:prstGeom prst="rect">
            <a:avLst/>
          </a:prstGeom>
        </p:spPr>
        <p:txBody>
          <a:bodyPr/>
          <a:lstStyle>
            <a:lvl1pPr marL="0" marR="0" indent="0" algn="l" defTabSz="6089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lvl1pPr>
          </a:lstStyle>
          <a:p>
            <a:pPr marL="457200" marR="0" lvl="0" indent="-457200" algn="l" defTabSz="6089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Char char="•"/>
              <a:defRPr/>
            </a:pPr>
            <a:r>
              <a:rPr lang="en-GB" dirty="0" err="1"/>
              <a:t>Infogfx</a:t>
            </a:r>
            <a:endParaRPr lang="en-GB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511716" y="495375"/>
            <a:ext cx="9429141" cy="109870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80000"/>
              </a:lnSpc>
              <a:defRPr sz="4260" b="1">
                <a:solidFill>
                  <a:srgbClr val="D6A64D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s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697753" y="1928620"/>
            <a:ext cx="4421225" cy="361192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dirty="0" err="1"/>
              <a:t>Infogfx</a:t>
            </a:r>
            <a:endParaRPr lang="en-GB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5235890" y="1928620"/>
            <a:ext cx="4668033" cy="3611921"/>
          </a:xfrm>
          <a:prstGeom prst="rect">
            <a:avLst/>
          </a:prstGeom>
        </p:spPr>
        <p:txBody>
          <a:bodyPr/>
          <a:lstStyle>
            <a:lvl1pPr marL="0" marR="0" indent="0" algn="l" defTabSz="6089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lvl1pPr>
          </a:lstStyle>
          <a:p>
            <a:pPr marL="457200" marR="0" lvl="0" indent="-457200" algn="l" defTabSz="6089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Char char="•"/>
              <a:defRPr/>
            </a:pPr>
            <a:r>
              <a:rPr lang="en-GB" dirty="0" err="1"/>
              <a:t>Infogfx</a:t>
            </a:r>
            <a:endParaRPr lang="en-GB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511726" y="495375"/>
            <a:ext cx="9310577" cy="109870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80000"/>
              </a:lnSpc>
              <a:defRPr sz="4260" b="1">
                <a:solidFill>
                  <a:srgbClr val="D6A64D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09609" y="1661011"/>
            <a:ext cx="9260911" cy="3971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0"/>
            </a:lvl1pPr>
            <a:lvl2pPr marL="608965" indent="0">
              <a:buNone/>
              <a:defRPr sz="3725"/>
            </a:lvl2pPr>
            <a:lvl3pPr marL="1218565" indent="0">
              <a:buNone/>
              <a:defRPr sz="3200"/>
            </a:lvl3pPr>
            <a:lvl4pPr marL="1826895" indent="0">
              <a:buNone/>
              <a:defRPr sz="2665"/>
            </a:lvl4pPr>
            <a:lvl5pPr marL="2435860" indent="0">
              <a:buNone/>
              <a:defRPr sz="2665"/>
            </a:lvl5pPr>
            <a:lvl6pPr marL="3045460" indent="0">
              <a:buNone/>
              <a:defRPr sz="2665"/>
            </a:lvl6pPr>
            <a:lvl7pPr marL="3654425" indent="0">
              <a:buNone/>
              <a:defRPr sz="2665"/>
            </a:lvl7pPr>
            <a:lvl8pPr marL="4262755" indent="0">
              <a:buNone/>
              <a:defRPr sz="2665"/>
            </a:lvl8pPr>
            <a:lvl9pPr marL="4872355" indent="0">
              <a:buNone/>
              <a:defRPr sz="2665"/>
            </a:lvl9pPr>
          </a:lstStyle>
          <a:p>
            <a:r>
              <a:rPr lang="en-US" dirty="0"/>
              <a:t>Picture/Full graphic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17239" y="495375"/>
            <a:ext cx="9325563" cy="109870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80000"/>
              </a:lnSpc>
              <a:defRPr sz="4260" b="1">
                <a:solidFill>
                  <a:srgbClr val="D6A64D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AD4A-358B-5B4A-BA01-444D61914A28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98E21-678E-784A-8CC3-AE1C11E2B4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cture -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965"/>
            <a:endParaRPr lang="en-GB" sz="24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1" y="0"/>
            <a:ext cx="12191999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0"/>
            </a:lvl1pPr>
            <a:lvl2pPr marL="608965" indent="0">
              <a:buNone/>
              <a:defRPr sz="3725"/>
            </a:lvl2pPr>
            <a:lvl3pPr marL="1218565" indent="0">
              <a:buNone/>
              <a:defRPr sz="3200"/>
            </a:lvl3pPr>
            <a:lvl4pPr marL="1826895" indent="0">
              <a:buNone/>
              <a:defRPr sz="2665"/>
            </a:lvl4pPr>
            <a:lvl5pPr marL="2435860" indent="0">
              <a:buNone/>
              <a:defRPr sz="2665"/>
            </a:lvl5pPr>
            <a:lvl6pPr marL="3045460" indent="0">
              <a:buNone/>
              <a:defRPr sz="2665"/>
            </a:lvl6pPr>
            <a:lvl7pPr marL="3654425" indent="0">
              <a:buNone/>
              <a:defRPr sz="2665"/>
            </a:lvl7pPr>
            <a:lvl8pPr marL="4262755" indent="0">
              <a:buNone/>
              <a:defRPr sz="2665"/>
            </a:lvl8pPr>
            <a:lvl9pPr marL="4872355" indent="0">
              <a:buNone/>
              <a:defRPr sz="2665"/>
            </a:lvl9pPr>
          </a:lstStyle>
          <a:p>
            <a:r>
              <a:rPr lang="en-US" dirty="0"/>
              <a:t>Full screen picture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students in lecturehal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UCAS-Right_aligned-White_box_only-CMYK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6"/>
          <a:stretch>
            <a:fillRect/>
          </a:stretch>
        </p:blipFill>
        <p:spPr bwMode="auto">
          <a:xfrm>
            <a:off x="10094384" y="6089658"/>
            <a:ext cx="2106083" cy="613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Stock-63951327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UCAS-Right_aligned-White_box_only-CMYK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6"/>
          <a:stretch>
            <a:fillRect/>
          </a:stretch>
        </p:blipFill>
        <p:spPr bwMode="auto">
          <a:xfrm>
            <a:off x="10094384" y="6089658"/>
            <a:ext cx="2106083" cy="613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Stock-597958828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UCAS-Right_aligned-White_box_only-CMYK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6"/>
          <a:stretch>
            <a:fillRect/>
          </a:stretch>
        </p:blipFill>
        <p:spPr bwMode="auto">
          <a:xfrm>
            <a:off x="10094384" y="6089658"/>
            <a:ext cx="2106083" cy="613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Stock-49751728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UCAS-Right_aligned-White_box_only-CMYK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6"/>
          <a:stretch>
            <a:fillRect/>
          </a:stretch>
        </p:blipFill>
        <p:spPr bwMode="auto">
          <a:xfrm>
            <a:off x="10094384" y="6089658"/>
            <a:ext cx="2106083" cy="613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Stock-52287442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UCAS-Right_aligned-White_box_only-CMYK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6"/>
          <a:stretch>
            <a:fillRect/>
          </a:stretch>
        </p:blipFill>
        <p:spPr bwMode="auto">
          <a:xfrm>
            <a:off x="10094384" y="6089658"/>
            <a:ext cx="2106083" cy="613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Stock-52844476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UCAS-Right_aligned-White_box_only-CMYK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6"/>
          <a:stretch>
            <a:fillRect/>
          </a:stretch>
        </p:blipFill>
        <p:spPr bwMode="auto">
          <a:xfrm>
            <a:off x="10094384" y="6089658"/>
            <a:ext cx="2106083" cy="613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Stock-59796333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UCAS-Right_aligned-White_box_only-CMYK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6"/>
          <a:stretch>
            <a:fillRect/>
          </a:stretch>
        </p:blipFill>
        <p:spPr bwMode="auto">
          <a:xfrm>
            <a:off x="10094384" y="6089658"/>
            <a:ext cx="2106083" cy="613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AD4A-358B-5B4A-BA01-444D61914A28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98E21-678E-784A-8CC3-AE1C11E2B4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Stock-62158759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UCAS-Right_aligned-White_box_only-CMYK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6"/>
          <a:stretch>
            <a:fillRect/>
          </a:stretch>
        </p:blipFill>
        <p:spPr bwMode="auto">
          <a:xfrm>
            <a:off x="10094384" y="6089658"/>
            <a:ext cx="2106083" cy="613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AD4A-358B-5B4A-BA01-444D61914A28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98E21-678E-784A-8CC3-AE1C11E2B4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AD4A-358B-5B4A-BA01-444D61914A28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98E21-678E-784A-8CC3-AE1C11E2B4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AD4A-358B-5B4A-BA01-444D61914A28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98E21-678E-784A-8CC3-AE1C11E2B4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AD4A-358B-5B4A-BA01-444D61914A28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98E21-678E-784A-8CC3-AE1C11E2B4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AD4A-358B-5B4A-BA01-444D61914A28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98E21-678E-784A-8CC3-AE1C11E2B4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AD4A-358B-5B4A-BA01-444D61914A28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98E21-678E-784A-8CC3-AE1C11E2B4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AD4A-358B-5B4A-BA01-444D61914A28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98E21-678E-784A-8CC3-AE1C11E2B4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AD4A-358B-5B4A-BA01-444D61914A28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98E21-678E-784A-8CC3-AE1C11E2B4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AD4A-358B-5B4A-BA01-444D61914A28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98E21-678E-784A-8CC3-AE1C11E2B4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AD4A-358B-5B4A-BA01-444D61914A28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98E21-678E-784A-8CC3-AE1C11E2B4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AD4A-358B-5B4A-BA01-444D61914A28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98E21-678E-784A-8CC3-AE1C11E2B4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AD4A-358B-5B4A-BA01-444D61914A28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98E21-678E-784A-8CC3-AE1C11E2B4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AD4A-358B-5B4A-BA01-444D61914A28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98E21-678E-784A-8CC3-AE1C11E2B4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AD4A-358B-5B4A-BA01-444D61914A28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98E21-678E-784A-8CC3-AE1C11E2B4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AD4A-358B-5B4A-BA01-444D61914A28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98E21-678E-784A-8CC3-AE1C11E2B4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AD4A-358B-5B4A-BA01-444D61914A28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98E21-678E-784A-8CC3-AE1C11E2B4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AD4A-358B-5B4A-BA01-444D61914A28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98E21-678E-784A-8CC3-AE1C11E2B4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file://localhost/Volumes/Data/POWERPOINTS/Latest%20Powerpoint/New%20Background.jpg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DAD4A-358B-5B4A-BA01-444D61914A28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98E21-678E-784A-8CC3-AE1C11E2B44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Background.jpg" descr="/Volumes/Data/POWERPOINTS/Latest Powerpoint/New Background.jpg"/>
          <p:cNvPicPr>
            <a:picLocks noChangeAspect="1"/>
          </p:cNvPicPr>
          <p:nvPr userDrawn="1"/>
        </p:nvPicPr>
        <p:blipFill>
          <a:blip r:embed="rId21" r:link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"/>
            <a:ext cx="12192000" cy="6857745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621459" y="386480"/>
            <a:ext cx="9277612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 userDrawn="1"/>
        </p:nvCxnSpPr>
        <p:spPr>
          <a:xfrm>
            <a:off x="626305" y="5803213"/>
            <a:ext cx="9277612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ctr" defTabSz="608965" rtl="0" eaLnBrk="1" latinLnBrk="0" hangingPunct="1">
        <a:spcBef>
          <a:spcPct val="0"/>
        </a:spcBef>
        <a:buNone/>
        <a:defRPr sz="5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608965" rtl="0" eaLnBrk="1" latinLnBrk="0" hangingPunct="1">
        <a:spcBef>
          <a:spcPct val="20000"/>
        </a:spcBef>
        <a:buFont typeface="Arial" panose="020B0604020202020204"/>
        <a:buChar char="•"/>
        <a:defRPr sz="4260" kern="1200">
          <a:solidFill>
            <a:schemeClr val="tx1"/>
          </a:solidFill>
          <a:latin typeface="+mn-lt"/>
          <a:ea typeface="+mn-ea"/>
          <a:cs typeface="+mn-cs"/>
        </a:defRPr>
      </a:lvl1pPr>
      <a:lvl2pPr marL="989965" indent="-381000" algn="l" defTabSz="608965" rtl="0" eaLnBrk="1" latinLnBrk="0" hangingPunct="1">
        <a:spcBef>
          <a:spcPct val="20000"/>
        </a:spcBef>
        <a:buFont typeface="Arial" panose="020B0604020202020204"/>
        <a:buChar char="–"/>
        <a:defRPr sz="3725" kern="1200">
          <a:solidFill>
            <a:schemeClr val="tx1"/>
          </a:solidFill>
          <a:latin typeface="+mn-lt"/>
          <a:ea typeface="+mn-ea"/>
          <a:cs typeface="+mn-cs"/>
        </a:defRPr>
      </a:lvl2pPr>
      <a:lvl3pPr marL="1522095" indent="-304800" algn="l" defTabSz="608965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695" indent="-304800" algn="l" defTabSz="608965" rtl="0" eaLnBrk="1" latinLnBrk="0" hangingPunct="1">
        <a:spcBef>
          <a:spcPct val="20000"/>
        </a:spcBef>
        <a:buFont typeface="Arial" panose="020B0604020202020204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0660" indent="-304800" algn="l" defTabSz="608965" rtl="0" eaLnBrk="1" latinLnBrk="0" hangingPunct="1">
        <a:spcBef>
          <a:spcPct val="20000"/>
        </a:spcBef>
        <a:buFont typeface="Arial" panose="020B0604020202020204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49625" indent="-304800" algn="l" defTabSz="608965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59225" indent="-304800" algn="l" defTabSz="608965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67555" indent="-304800" algn="l" defTabSz="608965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76520" indent="-304800" algn="l" defTabSz="608965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89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965" algn="l" defTabSz="6089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65" algn="l" defTabSz="6089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895" algn="l" defTabSz="6089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860" algn="l" defTabSz="6089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460" algn="l" defTabSz="6089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4425" algn="l" defTabSz="6089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2755" algn="l" defTabSz="6089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2355" algn="l" defTabSz="6089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DAD4A-358B-5B4A-BA01-444D61914A28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98E21-678E-784A-8CC3-AE1C11E2B44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9.jpeg"/><Relationship Id="rId7" Type="http://schemas.openxmlformats.org/officeDocument/2006/relationships/image" Target="../media/image4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ws.ac.uk/university-life/accommodation/" TargetMode="External"/><Relationship Id="rId5" Type="http://schemas.openxmlformats.org/officeDocument/2006/relationships/image" Target="../media/image41.jpeg"/><Relationship Id="rId10" Type="http://schemas.openxmlformats.org/officeDocument/2006/relationships/image" Target="../media/image44.jpeg"/><Relationship Id="rId4" Type="http://schemas.openxmlformats.org/officeDocument/2006/relationships/image" Target="../media/image40.jpe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jpeg"/><Relationship Id="rId7" Type="http://schemas.openxmlformats.org/officeDocument/2006/relationships/image" Target="../media/image2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hyperlink" Target="https://www.uws.asia/vr" TargetMode="External"/><Relationship Id="rId4" Type="http://schemas.openxmlformats.org/officeDocument/2006/relationships/hyperlink" Target="https://www.uws.ac.uk/study/virtual-campus-tour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uws.asia/apply" TargetMode="External"/><Relationship Id="rId4" Type="http://schemas.openxmlformats.org/officeDocument/2006/relationships/hyperlink" Target="https://www.uws.ac.uk/media/8257/uws-accommodation-payment-plan-2022-23.pdf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yuxiao.zhou@uws.ac.uk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ws.ac.uk/international/how-to-apply/international-postgraduate-application-guide/" TargetMode="External"/><Relationship Id="rId5" Type="http://schemas.openxmlformats.org/officeDocument/2006/relationships/hyperlink" Target="https://www.uws.ac.uk/international/how-to-apply/international-undergraduate-application-guide/" TargetMode="External"/><Relationship Id="rId4" Type="http://schemas.openxmlformats.org/officeDocument/2006/relationships/hyperlink" Target="https://www.uws.asia/guide.php?step=3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42" y="126688"/>
            <a:ext cx="921234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latin typeface="Arial Black" panose="020B0A04020102020204" pitchFamily="34" charset="0"/>
                <a:cs typeface="Arial Black" panose="020B0A04020102020204" pitchFamily="34" charset="0"/>
              </a:rPr>
              <a:t>Welcome</a:t>
            </a:r>
            <a:r>
              <a:rPr lang="en-GB" sz="9600" b="1" dirty="0">
                <a:latin typeface="Arial Black" panose="020B0A04020102020204" pitchFamily="34" charset="0"/>
                <a:cs typeface="Arial Black" panose="020B0A04020102020204" pitchFamily="34" charset="0"/>
              </a:rPr>
              <a:t> </a:t>
            </a:r>
          </a:p>
          <a:p>
            <a:r>
              <a:rPr lang="en-GB" sz="2000" b="1" dirty="0">
                <a:latin typeface="Arial Black" panose="020B0A04020102020204" pitchFamily="34" charset="0"/>
                <a:cs typeface="Arial Black" panose="020B0A04020102020204" pitchFamily="34" charset="0"/>
              </a:rPr>
              <a:t> </a:t>
            </a:r>
            <a:r>
              <a:rPr lang="en-GB" sz="2800" b="1" dirty="0">
                <a:latin typeface="Arial Black" panose="020B0A04020102020204" pitchFamily="34" charset="0"/>
                <a:cs typeface="Arial Black" panose="020B0A04020102020204" pitchFamily="34" charset="0"/>
              </a:rPr>
              <a:t>to University of the West of Scotland</a:t>
            </a:r>
            <a:endParaRPr lang="en-US" sz="2800" b="1" dirty="0"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43" y="2453220"/>
            <a:ext cx="10784764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400" b="1" dirty="0">
              <a:latin typeface="Arial Black" panose="020B0A04020102020204" pitchFamily="34" charset="0"/>
              <a:cs typeface="Arial Black" panose="020B0A04020102020204" pitchFamily="34" charset="0"/>
            </a:endParaRPr>
          </a:p>
          <a:p>
            <a:r>
              <a:rPr lang="zh-CN" altLang="en-US" b="1" dirty="0">
                <a:latin typeface="Arial Black" panose="020B0A04020102020204" pitchFamily="34" charset="0"/>
                <a:cs typeface="Arial Black" panose="020B0A04020102020204" pitchFamily="34" charset="0"/>
              </a:rPr>
              <a:t>中文官网：</a:t>
            </a:r>
            <a:r>
              <a:rPr lang="en-GB" b="1" dirty="0">
                <a:latin typeface="Arial Black" panose="020B0A04020102020204" pitchFamily="34" charset="0"/>
                <a:cs typeface="Arial Black" panose="020B0A04020102020204" pitchFamily="34" charset="0"/>
              </a:rPr>
              <a:t>www.uws.asia</a:t>
            </a:r>
          </a:p>
          <a:p>
            <a:r>
              <a:rPr lang="zh-CN" altLang="en-US" b="1" dirty="0">
                <a:latin typeface="Arial Black" panose="020B0A04020102020204" pitchFamily="34" charset="0"/>
                <a:cs typeface="Arial Black" panose="020B0A04020102020204" pitchFamily="34" charset="0"/>
              </a:rPr>
              <a:t>英文官网：</a:t>
            </a:r>
            <a:r>
              <a:rPr lang="en-GB" b="1" dirty="0">
                <a:latin typeface="Arial Black" panose="020B0A04020102020204" pitchFamily="34" charset="0"/>
                <a:cs typeface="Arial Black" panose="020B0A04020102020204" pitchFamily="34" charset="0"/>
              </a:rPr>
              <a:t>www.uws.ac.uk</a:t>
            </a:r>
          </a:p>
          <a:p>
            <a:endParaRPr lang="en-GB" sz="1400" b="1" dirty="0">
              <a:latin typeface="Arial Black" panose="020B0A04020102020204" pitchFamily="34" charset="0"/>
              <a:cs typeface="Arial Black" panose="020B0A04020102020204" pitchFamily="34" charset="0"/>
            </a:endParaRPr>
          </a:p>
          <a:p>
            <a:r>
              <a:rPr lang="en-GB" sz="1400" b="1" dirty="0">
                <a:latin typeface="Arial Black" panose="020B0A04020102020204" pitchFamily="34" charset="0"/>
                <a:cs typeface="Arial Black" panose="020B0A04020102020204" pitchFamily="34" charset="0"/>
              </a:rPr>
              <a:t>ICEA</a:t>
            </a:r>
            <a:r>
              <a:rPr lang="zh-CN" altLang="en-US" sz="1400" b="1" dirty="0">
                <a:latin typeface="Arial Black" panose="020B0A04020102020204" pitchFamily="34" charset="0"/>
                <a:cs typeface="Arial Black" panose="020B0A04020102020204" pitchFamily="34" charset="0"/>
              </a:rPr>
              <a:t>团队</a:t>
            </a:r>
          </a:p>
          <a:p>
            <a:endParaRPr lang="zh-CN" altLang="en-US" sz="1400" b="1" dirty="0">
              <a:latin typeface="Arial Black" panose="020B0A04020102020204" pitchFamily="34" charset="0"/>
              <a:cs typeface="Arial Black" panose="020B0A04020102020204" pitchFamily="34" charset="0"/>
            </a:endParaRPr>
          </a:p>
          <a:p>
            <a:r>
              <a:rPr lang="zh-CN" altLang="en-US" sz="1400" b="1" dirty="0">
                <a:latin typeface="Arial Black" panose="020B0A04020102020204" pitchFamily="34" charset="0"/>
                <a:cs typeface="Arial Black" panose="020B0A04020102020204" pitchFamily="34" charset="0"/>
              </a:rPr>
              <a:t>陈老师：</a:t>
            </a:r>
            <a:r>
              <a:rPr lang="en-GB" sz="1400" b="1" dirty="0">
                <a:latin typeface="Arial Black" panose="020B0A04020102020204" pitchFamily="34" charset="0"/>
                <a:cs typeface="Arial Black" panose="020B0A04020102020204" pitchFamily="34" charset="0"/>
              </a:rPr>
              <a:t>Regional Director – East Asia</a:t>
            </a:r>
          </a:p>
          <a:p>
            <a:r>
              <a:rPr lang="zh-CN" altLang="en-US" sz="1400" b="1" dirty="0">
                <a:latin typeface="Arial Black" panose="020B0A04020102020204" pitchFamily="34" charset="0"/>
                <a:cs typeface="Arial Black" panose="020B0A04020102020204" pitchFamily="34" charset="0"/>
              </a:rPr>
              <a:t>电话：   </a:t>
            </a:r>
            <a:r>
              <a:rPr lang="en-US" altLang="zh-CN" sz="1400" b="1" dirty="0">
                <a:latin typeface="Arial Black" panose="020B0A04020102020204" pitchFamily="34" charset="0"/>
                <a:cs typeface="Arial Black" panose="020B0A04020102020204" pitchFamily="34" charset="0"/>
              </a:rPr>
              <a:t>0044 141 848 3742</a:t>
            </a:r>
          </a:p>
          <a:p>
            <a:r>
              <a:rPr lang="zh-CN" altLang="en-US" sz="1400" b="1" dirty="0">
                <a:latin typeface="Arial Black" panose="020B0A04020102020204" pitchFamily="34" charset="0"/>
                <a:cs typeface="Arial Black" panose="020B0A04020102020204" pitchFamily="34" charset="0"/>
              </a:rPr>
              <a:t>邮箱：   </a:t>
            </a:r>
            <a:r>
              <a:rPr lang="en-GB" sz="1400" b="1" dirty="0">
                <a:latin typeface="Arial Black" panose="020B0A04020102020204" pitchFamily="34" charset="0"/>
                <a:cs typeface="Arial Black" panose="020B0A04020102020204" pitchFamily="34" charset="0"/>
              </a:rPr>
              <a:t>jun.chen@uws.ac.uk</a:t>
            </a:r>
          </a:p>
          <a:p>
            <a:endParaRPr lang="en-GB" sz="1400" b="1" dirty="0">
              <a:latin typeface="Arial Black" panose="020B0A04020102020204" pitchFamily="34" charset="0"/>
              <a:cs typeface="Arial Black" panose="020B0A04020102020204" pitchFamily="34" charset="0"/>
            </a:endParaRPr>
          </a:p>
          <a:p>
            <a:r>
              <a:rPr lang="zh-CN" altLang="en-US" sz="1400" b="1" dirty="0">
                <a:latin typeface="Arial Black" panose="020B0A04020102020204" pitchFamily="34" charset="0"/>
                <a:cs typeface="Arial Black" panose="020B0A04020102020204" pitchFamily="34" charset="0"/>
              </a:rPr>
              <a:t>周老师：</a:t>
            </a:r>
            <a:r>
              <a:rPr lang="en-GB" sz="1400" b="1" dirty="0">
                <a:latin typeface="Arial Black" panose="020B0A04020102020204" pitchFamily="34" charset="0"/>
                <a:cs typeface="Arial Black" panose="020B0A04020102020204" pitchFamily="34" charset="0"/>
              </a:rPr>
              <a:t>I</a:t>
            </a:r>
            <a:r>
              <a:rPr lang="en-US" altLang="zh-CN" sz="1400" b="1" dirty="0">
                <a:latin typeface="Arial Black" panose="020B0A04020102020204" pitchFamily="34" charset="0"/>
                <a:cs typeface="Arial Black" panose="020B0A04020102020204" pitchFamily="34" charset="0"/>
              </a:rPr>
              <a:t>international Centre Coordinator</a:t>
            </a:r>
            <a:endParaRPr lang="en-GB" sz="1400" b="1" dirty="0">
              <a:latin typeface="Arial Black" panose="020B0A04020102020204" pitchFamily="34" charset="0"/>
              <a:cs typeface="Arial Black" panose="020B0A04020102020204" pitchFamily="34" charset="0"/>
            </a:endParaRPr>
          </a:p>
          <a:p>
            <a:r>
              <a:rPr lang="zh-CN" altLang="en-US" sz="1400" b="1" dirty="0">
                <a:latin typeface="Arial Black" panose="020B0A04020102020204" pitchFamily="34" charset="0"/>
                <a:cs typeface="Arial Black" panose="020B0A04020102020204" pitchFamily="34" charset="0"/>
              </a:rPr>
              <a:t>电话：   </a:t>
            </a:r>
            <a:r>
              <a:rPr lang="en-US" altLang="zh-CN" sz="1400" b="1" dirty="0">
                <a:latin typeface="Arial Black" panose="020B0A04020102020204" pitchFamily="34" charset="0"/>
                <a:cs typeface="Arial Black" panose="020B0A04020102020204" pitchFamily="34" charset="0"/>
              </a:rPr>
              <a:t>0044 141 849 4024</a:t>
            </a:r>
          </a:p>
          <a:p>
            <a:r>
              <a:rPr lang="zh-CN" altLang="en-US" sz="1400" b="1" dirty="0">
                <a:latin typeface="Arial Black" panose="020B0A04020102020204" pitchFamily="34" charset="0"/>
                <a:cs typeface="Arial Black" panose="020B0A04020102020204" pitchFamily="34" charset="0"/>
              </a:rPr>
              <a:t>邮箱：   </a:t>
            </a:r>
            <a:r>
              <a:rPr lang="en-GB" sz="1400" b="1" dirty="0">
                <a:latin typeface="Arial Black" panose="020B0A04020102020204" pitchFamily="34" charset="0"/>
                <a:cs typeface="Arial Black" panose="020B0A04020102020204" pitchFamily="34" charset="0"/>
              </a:rPr>
              <a:t>Yuxiao.zhou@uws.ac.uk</a:t>
            </a:r>
          </a:p>
          <a:p>
            <a:endParaRPr lang="en-GB" sz="1400" b="1" dirty="0">
              <a:latin typeface="Arial Black" panose="020B0A04020102020204" pitchFamily="34" charset="0"/>
              <a:cs typeface="Arial Black" panose="020B0A04020102020204" pitchFamily="34" charset="0"/>
            </a:endParaRPr>
          </a:p>
          <a:p>
            <a:r>
              <a:rPr lang="zh-CN" altLang="en-US" sz="1400" b="1" dirty="0">
                <a:latin typeface="Arial Black" panose="020B0A04020102020204" pitchFamily="34" charset="0"/>
                <a:cs typeface="Arial Black" panose="020B0A04020102020204" pitchFamily="34" charset="0"/>
              </a:rPr>
              <a:t>庄老师：</a:t>
            </a:r>
            <a:r>
              <a:rPr lang="en-GB" sz="1400" b="1" dirty="0">
                <a:latin typeface="Arial Black" panose="020B0A04020102020204" pitchFamily="34" charset="0"/>
                <a:cs typeface="Arial Black" panose="020B0A04020102020204" pitchFamily="34" charset="0"/>
              </a:rPr>
              <a:t>Regional Marketing Consultant</a:t>
            </a:r>
          </a:p>
          <a:p>
            <a:r>
              <a:rPr lang="zh-CN" altLang="en-US" sz="1400" b="1" dirty="0">
                <a:latin typeface="Arial Black" panose="020B0A04020102020204" pitchFamily="34" charset="0"/>
                <a:cs typeface="Arial Black" panose="020B0A04020102020204" pitchFamily="34" charset="0"/>
              </a:rPr>
              <a:t>电话：   </a:t>
            </a:r>
            <a:r>
              <a:rPr lang="en-US" altLang="zh-CN" sz="1400" b="1" dirty="0">
                <a:latin typeface="Arial Black" panose="020B0A04020102020204" pitchFamily="34" charset="0"/>
                <a:cs typeface="Arial Black" panose="020B0A04020102020204" pitchFamily="34" charset="0"/>
              </a:rPr>
              <a:t>0086 136 0012 3999</a:t>
            </a:r>
          </a:p>
          <a:p>
            <a:r>
              <a:rPr lang="zh-CN" altLang="en-US" sz="1400" b="1" dirty="0">
                <a:latin typeface="Arial Black" panose="020B0A04020102020204" pitchFamily="34" charset="0"/>
                <a:cs typeface="Arial Black" panose="020B0A04020102020204" pitchFamily="34" charset="0"/>
              </a:rPr>
              <a:t>邮箱：   </a:t>
            </a:r>
            <a:r>
              <a:rPr lang="en-GB" sz="1400" b="1" dirty="0">
                <a:latin typeface="Arial Black" panose="020B0A04020102020204" pitchFamily="34" charset="0"/>
                <a:cs typeface="Arial Black" panose="020B0A04020102020204" pitchFamily="34" charset="0"/>
              </a:rPr>
              <a:t>Caiyong.Zhuang@uws.ac.uk 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23543" y="2444104"/>
            <a:ext cx="7192370" cy="0"/>
          </a:xfrm>
          <a:prstGeom prst="line">
            <a:avLst/>
          </a:prstGeom>
          <a:ln>
            <a:solidFill>
              <a:srgbClr val="35BFB6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3056" y="1130415"/>
            <a:ext cx="3584833" cy="15878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1132" y="3152222"/>
            <a:ext cx="76538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微信公众号：</a:t>
            </a:r>
            <a:r>
              <a:rPr lang="en-US" altLang="zh-CN" b="1" dirty="0" err="1"/>
              <a:t>UWSinAsia</a:t>
            </a:r>
            <a:r>
              <a:rPr lang="en-US" altLang="zh-CN" b="1" dirty="0"/>
              <a:t>          UWS</a:t>
            </a:r>
            <a:r>
              <a:rPr lang="zh-CN" altLang="en-US" b="1" dirty="0"/>
              <a:t>社交圈小程序                 </a:t>
            </a:r>
            <a:r>
              <a:rPr lang="en-US" altLang="zh-CN" b="1" dirty="0"/>
              <a:t>2022</a:t>
            </a:r>
            <a:r>
              <a:rPr lang="zh-CN" altLang="en-US" b="1" dirty="0"/>
              <a:t>留学交流群</a:t>
            </a:r>
            <a:endParaRPr lang="en-US" b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714" y="3485528"/>
            <a:ext cx="1469263" cy="14448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1956" y="3433252"/>
            <a:ext cx="1469263" cy="14692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7129" y="3565414"/>
            <a:ext cx="1363259" cy="13632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453" y="1634139"/>
            <a:ext cx="4118085" cy="25928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 flipH="1">
            <a:off x="8708571" y="3614057"/>
            <a:ext cx="2939142" cy="28411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505192" y="3886199"/>
            <a:ext cx="3873835" cy="25572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94857" y="316082"/>
            <a:ext cx="76930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6565">
              <a:defRPr/>
            </a:pPr>
            <a:r>
              <a:rPr lang="en-GB" sz="4000" b="1" dirty="0">
                <a:latin typeface="Arial Black" panose="020B0A04020102020204" pitchFamily="34" charset="0"/>
                <a:cs typeface="Arial Black" panose="020B0A04020102020204" pitchFamily="34" charset="0"/>
              </a:rPr>
              <a:t>Student Accommodation</a:t>
            </a:r>
          </a:p>
          <a:p>
            <a:pPr defTabSz="456565">
              <a:defRPr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https://www.uws.ac.uk/university-life/accommodation/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2507699" y="1654988"/>
            <a:ext cx="3871330" cy="27737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8695154" y="1654629"/>
            <a:ext cx="2963446" cy="19767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10087897" y="126042"/>
            <a:ext cx="1530947" cy="15080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78684" y="4204663"/>
            <a:ext cx="2339647" cy="22460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533063" y="4215211"/>
            <a:ext cx="3873835" cy="25572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94857" y="316082"/>
            <a:ext cx="7693040" cy="3291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6565">
              <a:defRPr/>
            </a:pPr>
            <a:r>
              <a:rPr lang="zh-CN" altLang="en-US" sz="4000" b="1" dirty="0">
                <a:latin typeface="Arial Black" panose="020B0A04020102020204" pitchFamily="34" charset="0"/>
                <a:cs typeface="Arial Black" panose="020B0A04020102020204" pitchFamily="34" charset="0"/>
              </a:rPr>
              <a:t>在线虚拟现实校园之旅</a:t>
            </a:r>
            <a:endParaRPr lang="en-US" altLang="zh-CN" sz="4000" b="1" dirty="0">
              <a:latin typeface="Arial Black" panose="020B0A04020102020204" pitchFamily="34" charset="0"/>
              <a:cs typeface="Arial Black" panose="020B0A04020102020204" pitchFamily="34" charset="0"/>
            </a:endParaRPr>
          </a:p>
          <a:p>
            <a:pPr defTabSz="456565">
              <a:defRPr/>
            </a:pPr>
            <a:r>
              <a:rPr lang="zh-CN" altLang="en-US" sz="2800" b="1" dirty="0">
                <a:latin typeface="Arial Black" panose="020B0A04020102020204" pitchFamily="34" charset="0"/>
                <a:cs typeface="Arial Black" panose="020B0A04020102020204" pitchFamily="34" charset="0"/>
              </a:rPr>
              <a:t>请访问：</a:t>
            </a:r>
            <a:r>
              <a:rPr lang="en-GB" altLang="zh-CN" sz="4000" kern="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endParaRPr lang="en-GB" altLang="zh-CN" sz="4000" kern="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6565">
              <a:defRPr/>
            </a:pPr>
            <a:r>
              <a:rPr lang="en-GB" altLang="zh-CN" sz="2800" kern="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https://www.uws.ac.uk/study/virtual-campus-tour</a:t>
            </a:r>
            <a:r>
              <a:rPr lang="en-GB" altLang="zh-CN" sz="2800" kern="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456565">
              <a:defRPr/>
            </a:pPr>
            <a:r>
              <a:rPr lang="en-GB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zh-CN" altLang="en-US" sz="2800" b="1" dirty="0">
                <a:latin typeface="Arial Black" panose="020B0A04020102020204" pitchFamily="34" charset="0"/>
                <a:cs typeface="Arial Black" panose="020B0A04020102020204" pitchFamily="34" charset="0"/>
              </a:rPr>
              <a:t> </a:t>
            </a:r>
            <a:endParaRPr lang="en-US" altLang="zh-CN" sz="2800" b="1" dirty="0">
              <a:latin typeface="Arial Black" panose="020B0A04020102020204" pitchFamily="34" charset="0"/>
              <a:cs typeface="Arial Black" panose="020B0A04020102020204" pitchFamily="34" charset="0"/>
            </a:endParaRPr>
          </a:p>
          <a:p>
            <a:pPr defTabSz="456565">
              <a:defRPr/>
            </a:pP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https://www.uws.asia/vr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456565">
              <a:defRPr/>
            </a:pPr>
            <a:endParaRPr lang="en-US" altLang="zh-CN" sz="2800" b="1" dirty="0">
              <a:latin typeface="Arial Black" panose="020B0A04020102020204" pitchFamily="34" charset="0"/>
              <a:cs typeface="Arial Black" panose="020B0A04020102020204" pitchFamily="34" charset="0"/>
            </a:endParaRPr>
          </a:p>
          <a:p>
            <a:pPr defTabSz="456565">
              <a:defRPr/>
            </a:pPr>
            <a:r>
              <a:rPr lang="en-US" altLang="zh-CN" sz="1600" b="1" dirty="0">
                <a:latin typeface="Arial Black" panose="020B0A04020102020204" pitchFamily="34" charset="0"/>
                <a:cs typeface="Arial Black" panose="020B0A04020102020204" pitchFamily="34" charset="0"/>
              </a:rPr>
              <a:t>(</a:t>
            </a:r>
            <a:r>
              <a:rPr lang="zh-CN" altLang="en-US" sz="1600" b="1" dirty="0">
                <a:latin typeface="Arial Black" panose="020B0A04020102020204" pitchFamily="34" charset="0"/>
                <a:cs typeface="Arial Black" panose="020B0A04020102020204" pitchFamily="34" charset="0"/>
              </a:rPr>
              <a:t>在</a:t>
            </a:r>
            <a:r>
              <a:rPr lang="en-US" altLang="zh-CN" sz="1600" b="1" dirty="0">
                <a:latin typeface="Arial Black" panose="020B0A04020102020204" pitchFamily="34" charset="0"/>
                <a:cs typeface="Arial Black" panose="020B0A04020102020204" pitchFamily="34" charset="0"/>
              </a:rPr>
              <a:t>PPT</a:t>
            </a:r>
            <a:r>
              <a:rPr lang="zh-CN" altLang="en-US" sz="1600" b="1" dirty="0">
                <a:latin typeface="Arial Black" panose="020B0A04020102020204" pitchFamily="34" charset="0"/>
                <a:cs typeface="Arial Black" panose="020B0A04020102020204" pitchFamily="34" charset="0"/>
              </a:rPr>
              <a:t>放映模式下，鼠标点击以上链接即可</a:t>
            </a:r>
            <a:r>
              <a:rPr lang="zh-CN" sz="1600" b="1" dirty="0">
                <a:latin typeface="Arial Black" panose="020B0A04020102020204" pitchFamily="34" charset="0"/>
                <a:cs typeface="Arial Black" panose="020B0A04020102020204" pitchFamily="34" charset="0"/>
              </a:rPr>
              <a:t>全景</a:t>
            </a:r>
            <a:r>
              <a:rPr lang="zh-CN" altLang="en-US" sz="1600" b="1" dirty="0">
                <a:latin typeface="Arial Black" panose="020B0A04020102020204" pitchFamily="34" charset="0"/>
                <a:cs typeface="Arial Black" panose="020B0A04020102020204" pitchFamily="34" charset="0"/>
              </a:rPr>
              <a:t>观看</a:t>
            </a:r>
            <a:r>
              <a:rPr lang="en-US" altLang="zh-CN" sz="1600" b="1" dirty="0">
                <a:latin typeface="Arial Black" panose="020B0A04020102020204" pitchFamily="34" charset="0"/>
                <a:cs typeface="Arial Black" panose="020B0A04020102020204" pitchFamily="34" charset="0"/>
              </a:rPr>
              <a:t>UWS</a:t>
            </a:r>
            <a:r>
              <a:rPr lang="zh-CN" altLang="en-US" sz="1600" b="1" dirty="0">
                <a:latin typeface="Arial Black" panose="020B0A04020102020204" pitchFamily="34" charset="0"/>
                <a:cs typeface="Arial Black" panose="020B0A04020102020204" pitchFamily="34" charset="0"/>
              </a:rPr>
              <a:t>校园的配套设施）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9026434" y="4215211"/>
            <a:ext cx="3165565" cy="25572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10087897" y="137160"/>
            <a:ext cx="1808184" cy="17811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7685" y="4215211"/>
            <a:ext cx="3588749" cy="25572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97627" y="548865"/>
            <a:ext cx="8839202" cy="2759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latin typeface="Arial Black" panose="020B0A04020102020204" pitchFamily="34" charset="0"/>
                <a:cs typeface="Arial Black" panose="020B0A04020102020204" pitchFamily="34" charset="0"/>
              </a:rPr>
              <a:t>We are here for our students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Academic and welfare support</a:t>
            </a:r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Students’ Union – run by and for students</a:t>
            </a:r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Wide range of sports and societies</a:t>
            </a:r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Free membership of UWS Gyms</a:t>
            </a:r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Volunteering opportunities</a:t>
            </a:r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Careers support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421085" y="3358243"/>
            <a:ext cx="2958415" cy="160564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431971" y="5034643"/>
            <a:ext cx="2951236" cy="166007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8470332" y="3341914"/>
            <a:ext cx="2676640" cy="332095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90156" y="3352801"/>
            <a:ext cx="2432957" cy="161108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2885906" y="5040087"/>
            <a:ext cx="1065786" cy="163285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4027715" y="5043713"/>
            <a:ext cx="1295399" cy="162922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9880601" y="4648200"/>
            <a:ext cx="1821543" cy="18033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62351" y="558060"/>
            <a:ext cx="7661363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Tuition Fees 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Scholarship </a:t>
            </a:r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2022/23</a:t>
            </a:r>
          </a:p>
          <a:p>
            <a:pPr marL="0" indent="0">
              <a:buNone/>
            </a:pPr>
            <a:endParaRPr lang="en-GB" sz="1800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ts val="600"/>
              </a:spcBef>
            </a:pPr>
            <a:r>
              <a:rPr lang="en-GB" cap="all" dirty="0">
                <a:latin typeface="Arial" panose="020B0604020202020204" pitchFamily="34" charset="0"/>
                <a:cs typeface="Arial" panose="020B0604020202020204" pitchFamily="34" charset="0"/>
              </a:rPr>
              <a:t>Class-based Programmes</a:t>
            </a:r>
            <a:r>
              <a:rPr lang="en-GB" sz="1800" cap="all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sz="1800" b="1" cap="all" dirty="0">
                <a:latin typeface="Arial" panose="020B0604020202020204" pitchFamily="34" charset="0"/>
                <a:cs typeface="Arial" panose="020B0604020202020204" pitchFamily="34" charset="0"/>
              </a:rPr>
              <a:t>£14,500 </a:t>
            </a:r>
            <a:r>
              <a:rPr lang="zh-CN" altLang="en-US" sz="1800" cap="all" dirty="0">
                <a:latin typeface="Arial" panose="020B0604020202020204" pitchFamily="34" charset="0"/>
                <a:cs typeface="Arial" panose="020B0604020202020204" pitchFamily="34" charset="0"/>
              </a:rPr>
              <a:t>（约合</a:t>
            </a:r>
            <a:r>
              <a:rPr lang="zh-CN" altLang="en-US" cap="all" dirty="0">
                <a:latin typeface="Arial" panose="020B0604020202020204" pitchFamily="34" charset="0"/>
                <a:cs typeface="Arial" panose="020B0604020202020204" pitchFamily="34" charset="0"/>
              </a:rPr>
              <a:t>人民币</a:t>
            </a:r>
            <a:r>
              <a:rPr lang="en-US" altLang="zh-CN" cap="all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zh-CN" altLang="en-US" cap="all" dirty="0">
                <a:latin typeface="Arial" panose="020B0604020202020204" pitchFamily="34" charset="0"/>
                <a:cs typeface="Arial" panose="020B0604020202020204" pitchFamily="34" charset="0"/>
              </a:rPr>
              <a:t>万</a:t>
            </a:r>
            <a:r>
              <a:rPr lang="en-US" altLang="zh-CN" cap="all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zh-CN" altLang="en-US" cap="all" dirty="0">
                <a:latin typeface="Arial" panose="020B0604020202020204" pitchFamily="34" charset="0"/>
                <a:cs typeface="Arial" panose="020B0604020202020204" pitchFamily="34" charset="0"/>
              </a:rPr>
              <a:t>千</a:t>
            </a:r>
            <a:r>
              <a:rPr lang="zh-CN" altLang="en-US" sz="1800" cap="all" dirty="0"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  <a:endParaRPr lang="en-GB" sz="1800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ts val="600"/>
              </a:spcBef>
            </a:pPr>
            <a:r>
              <a:rPr lang="en-GB" cap="all" dirty="0">
                <a:latin typeface="Arial" panose="020B0604020202020204" pitchFamily="34" charset="0"/>
                <a:cs typeface="Arial" panose="020B0604020202020204" pitchFamily="34" charset="0"/>
              </a:rPr>
              <a:t>Lab-based Programmes- </a:t>
            </a:r>
            <a:r>
              <a:rPr lang="en-GB" b="1" cap="all" dirty="0">
                <a:latin typeface="Arial" panose="020B0604020202020204" pitchFamily="34" charset="0"/>
                <a:cs typeface="Arial" panose="020B0604020202020204" pitchFamily="34" charset="0"/>
              </a:rPr>
              <a:t>£17,250 </a:t>
            </a:r>
            <a:r>
              <a:rPr lang="zh-CN" altLang="en-US" cap="all" dirty="0">
                <a:latin typeface="Arial" panose="020B0604020202020204" pitchFamily="34" charset="0"/>
                <a:cs typeface="Arial" panose="020B0604020202020204" pitchFamily="34" charset="0"/>
              </a:rPr>
              <a:t>（约合人民币</a:t>
            </a:r>
            <a:r>
              <a:rPr lang="en-US" altLang="zh-CN" cap="all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zh-CN" altLang="en-US" cap="all" dirty="0">
                <a:latin typeface="Arial" panose="020B0604020202020204" pitchFamily="34" charset="0"/>
                <a:cs typeface="Arial" panose="020B0604020202020204" pitchFamily="34" charset="0"/>
              </a:rPr>
              <a:t>万</a:t>
            </a:r>
            <a:r>
              <a:rPr lang="en-US" altLang="zh-CN" cap="all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zh-CN" altLang="en-US" cap="all" dirty="0">
                <a:latin typeface="Arial" panose="020B0604020202020204" pitchFamily="34" charset="0"/>
                <a:cs typeface="Arial" panose="020B0604020202020204" pitchFamily="34" charset="0"/>
              </a:rPr>
              <a:t>千）</a:t>
            </a:r>
            <a:endParaRPr lang="en-US" altLang="zh-CN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ts val="600"/>
              </a:spcBef>
            </a:pPr>
            <a:r>
              <a:rPr lang="zh-CN" altLang="en-US" cap="all" dirty="0">
                <a:latin typeface="Arial" panose="020B0604020202020204" pitchFamily="34" charset="0"/>
                <a:cs typeface="Arial" panose="020B0604020202020204" pitchFamily="34" charset="0"/>
              </a:rPr>
              <a:t>参考</a:t>
            </a:r>
            <a:r>
              <a:rPr lang="en-US" altLang="zh-CN" cap="all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r>
              <a:rPr lang="zh-CN" altLang="en-US" cap="all" dirty="0">
                <a:latin typeface="Arial" panose="020B0604020202020204" pitchFamily="34" charset="0"/>
                <a:cs typeface="Arial" panose="020B0604020202020204" pitchFamily="34" charset="0"/>
              </a:rPr>
              <a:t>年</a:t>
            </a:r>
            <a:r>
              <a:rPr lang="en-US" altLang="zh-CN" cap="all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zh-CN" altLang="en-US" cap="all" dirty="0">
                <a:latin typeface="Arial" panose="020B0604020202020204" pitchFamily="34" charset="0"/>
                <a:cs typeface="Arial" panose="020B0604020202020204" pitchFamily="34" charset="0"/>
              </a:rPr>
              <a:t>月</a:t>
            </a:r>
            <a:r>
              <a:rPr lang="en-US" altLang="zh-CN" cap="all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zh-CN" altLang="en-US" cap="all" dirty="0">
                <a:latin typeface="Arial" panose="020B0604020202020204" pitchFamily="34" charset="0"/>
                <a:cs typeface="Arial" panose="020B0604020202020204" pitchFamily="34" charset="0"/>
              </a:rPr>
              <a:t>号汇率：</a:t>
            </a:r>
            <a:r>
              <a:rPr lang="en-US" altLang="zh-CN" cap="all" dirty="0">
                <a:latin typeface="Arial" panose="020B0604020202020204" pitchFamily="34" charset="0"/>
                <a:cs typeface="Arial" panose="020B0604020202020204" pitchFamily="34" charset="0"/>
              </a:rPr>
              <a:t>1 GBP = 8.60 CNY</a:t>
            </a:r>
            <a:endParaRPr lang="en-GB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ts val="600"/>
              </a:spcBef>
            </a:pPr>
            <a:endParaRPr lang="en-GB" sz="1800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ts val="600"/>
              </a:spcBef>
            </a:pPr>
            <a:r>
              <a:rPr lang="en-GB" cap="all" dirty="0">
                <a:latin typeface="Arial" panose="020B0604020202020204" pitchFamily="34" charset="0"/>
                <a:cs typeface="Arial" panose="020B0604020202020204" pitchFamily="34" charset="0"/>
              </a:rPr>
              <a:t>UWS global Scholarship of </a:t>
            </a:r>
            <a:r>
              <a:rPr lang="en-GB" b="1" cap="all" dirty="0">
                <a:latin typeface="Arial" panose="020B0604020202020204" pitchFamily="34" charset="0"/>
                <a:cs typeface="Arial" panose="020B0604020202020204" pitchFamily="34" charset="0"/>
              </a:rPr>
              <a:t>£1,500 </a:t>
            </a:r>
            <a:r>
              <a:rPr lang="en-GB" cap="all" dirty="0">
                <a:latin typeface="Arial" panose="020B0604020202020204" pitchFamily="34" charset="0"/>
                <a:cs typeface="Arial" panose="020B0604020202020204" pitchFamily="34" charset="0"/>
              </a:rPr>
              <a:t>IS AVAILABLE</a:t>
            </a:r>
          </a:p>
          <a:p>
            <a:pPr fontAlgn="base">
              <a:spcBef>
                <a:spcPts val="600"/>
              </a:spcBef>
            </a:pPr>
            <a:r>
              <a:rPr lang="en-US" sz="1800" cap="all" dirty="0">
                <a:latin typeface="Arial" panose="020B0604020202020204" pitchFamily="34" charset="0"/>
                <a:cs typeface="Arial" panose="020B0604020202020204" pitchFamily="34" charset="0"/>
              </a:rPr>
              <a:t>Dean’s S</a:t>
            </a:r>
            <a:r>
              <a:rPr lang="en-US" altLang="zh-CN" sz="1800" cap="all" dirty="0">
                <a:latin typeface="Arial" panose="020B0604020202020204" pitchFamily="34" charset="0"/>
                <a:cs typeface="Arial" panose="020B0604020202020204" pitchFamily="34" charset="0"/>
              </a:rPr>
              <a:t>cholarship </a:t>
            </a:r>
            <a:r>
              <a:rPr lang="en-US" altLang="zh-CN" cap="all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altLang="zh-CN" b="1" cap="all" dirty="0">
                <a:latin typeface="Arial" panose="020B0604020202020204" pitchFamily="34" charset="0"/>
                <a:cs typeface="Arial" panose="020B0604020202020204" pitchFamily="34" charset="0"/>
              </a:rPr>
              <a:t>£1,000 </a:t>
            </a:r>
            <a:r>
              <a:rPr lang="en-US" altLang="zh-CN" cap="all" dirty="0">
                <a:latin typeface="Arial" panose="020B0604020202020204" pitchFamily="34" charset="0"/>
                <a:cs typeface="Arial" panose="020B0604020202020204" pitchFamily="34" charset="0"/>
              </a:rPr>
              <a:t>is available (BA ESL</a:t>
            </a:r>
            <a:r>
              <a:rPr lang="zh-CN" altLang="en-US" cap="all" dirty="0">
                <a:latin typeface="Arial" panose="020B0604020202020204" pitchFamily="34" charset="0"/>
                <a:cs typeface="Arial" panose="020B0604020202020204" pitchFamily="34" charset="0"/>
              </a:rPr>
              <a:t>第一年，或，</a:t>
            </a:r>
            <a:r>
              <a:rPr lang="en-US" altLang="zh-CN" cap="all" dirty="0">
                <a:latin typeface="Arial" panose="020B0604020202020204" pitchFamily="34" charset="0"/>
                <a:cs typeface="Arial" panose="020B0604020202020204" pitchFamily="34" charset="0"/>
              </a:rPr>
              <a:t>Med TESOL, </a:t>
            </a:r>
            <a:r>
              <a:rPr lang="zh-CN" altLang="en-US" cap="all" dirty="0">
                <a:latin typeface="Arial" panose="020B0604020202020204" pitchFamily="34" charset="0"/>
                <a:cs typeface="Arial" panose="020B0604020202020204" pitchFamily="34" charset="0"/>
              </a:rPr>
              <a:t>或</a:t>
            </a:r>
            <a:r>
              <a:rPr lang="en-US" altLang="zh-CN" cap="all" dirty="0">
                <a:latin typeface="Arial" panose="020B0604020202020204" pitchFamily="34" charset="0"/>
                <a:cs typeface="Arial" panose="020B0604020202020204" pitchFamily="34" charset="0"/>
              </a:rPr>
              <a:t>UWS MED TESOL</a:t>
            </a:r>
            <a:r>
              <a:rPr lang="zh-CN" altLang="en-US" cap="all" dirty="0">
                <a:latin typeface="Arial" panose="020B0604020202020204" pitchFamily="34" charset="0"/>
                <a:cs typeface="Arial" panose="020B0604020202020204" pitchFamily="34" charset="0"/>
              </a:rPr>
              <a:t>进入</a:t>
            </a:r>
            <a:r>
              <a:rPr lang="en-US" altLang="zh-CN" cap="all" dirty="0">
                <a:latin typeface="Arial" panose="020B0604020202020204" pitchFamily="34" charset="0"/>
                <a:cs typeface="Arial" panose="020B0604020202020204" pitchFamily="34" charset="0"/>
              </a:rPr>
              <a:t>UWS PHD</a:t>
            </a:r>
            <a:r>
              <a:rPr lang="zh-CN" altLang="en-US" cap="all" dirty="0">
                <a:latin typeface="Arial" panose="020B0604020202020204" pitchFamily="34" charset="0"/>
                <a:cs typeface="Arial" panose="020B0604020202020204" pitchFamily="34" charset="0"/>
              </a:rPr>
              <a:t>第一年）</a:t>
            </a:r>
            <a:endParaRPr lang="en-US" altLang="zh-CN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ts val="600"/>
              </a:spcBef>
            </a:pPr>
            <a:endParaRPr lang="en-US" sz="1800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ts val="600"/>
              </a:spcBef>
            </a:pPr>
            <a:r>
              <a:rPr lang="zh-CN" altLang="en-US" cap="all" dirty="0">
                <a:latin typeface="Arial" panose="020B0604020202020204" pitchFamily="34" charset="0"/>
                <a:cs typeface="Arial" panose="020B0604020202020204" pitchFamily="34" charset="0"/>
              </a:rPr>
              <a:t>一学期项目学生</a:t>
            </a:r>
            <a:r>
              <a:rPr lang="en-US" altLang="zh-CN" cap="all" dirty="0">
                <a:latin typeface="Arial" panose="020B0604020202020204" pitchFamily="34" charset="0"/>
                <a:cs typeface="Arial" panose="020B0604020202020204" pitchFamily="34" charset="0"/>
              </a:rPr>
              <a:t> (Overseas partnership </a:t>
            </a:r>
            <a:r>
              <a:rPr lang="en-US" altLang="zh-CN" cap="all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altLang="zh-CN" cap="all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zh-CN" altLang="en-US" cap="all" dirty="0">
                <a:latin typeface="Arial" panose="020B0604020202020204" pitchFamily="34" charset="0"/>
                <a:cs typeface="Arial" panose="020B0604020202020204" pitchFamily="34" charset="0"/>
              </a:rPr>
              <a:t>，可享有</a:t>
            </a:r>
            <a:r>
              <a:rPr lang="en-US" altLang="zh-CN" cap="all" dirty="0">
                <a:latin typeface="Arial" panose="020B0604020202020204" pitchFamily="34" charset="0"/>
                <a:cs typeface="Arial" panose="020B0604020202020204" pitchFamily="34" charset="0"/>
              </a:rPr>
              <a:t>50% UWS GLOBAL SCHOLARSHIP</a:t>
            </a:r>
            <a:r>
              <a:rPr lang="zh-CN" altLang="en-US" cap="all" dirty="0">
                <a:latin typeface="Arial" panose="020B0604020202020204" pitchFamily="34" charset="0"/>
                <a:cs typeface="Arial" panose="020B0604020202020204" pitchFamily="34" charset="0"/>
              </a:rPr>
              <a:t>（即</a:t>
            </a:r>
            <a:r>
              <a:rPr lang="en-US" altLang="zh-CN" b="1" cap="all" dirty="0">
                <a:latin typeface="Arial" panose="020B0604020202020204" pitchFamily="34" charset="0"/>
                <a:cs typeface="Arial" panose="020B0604020202020204" pitchFamily="34" charset="0"/>
              </a:rPr>
              <a:t>£750</a:t>
            </a:r>
            <a:r>
              <a:rPr lang="zh-CN" altLang="en-US" cap="all" dirty="0"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  <a:endParaRPr lang="en-GB" sz="1800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For more information visit: </a:t>
            </a:r>
            <a:r>
              <a:rPr lang="en-GB" sz="2000" b="1" dirty="0">
                <a:latin typeface="Arial Black" panose="020B0A04020102020204" pitchFamily="34" charset="0"/>
                <a:cs typeface="Arial Black" panose="020B0A04020102020204" pitchFamily="34" charset="0"/>
              </a:rPr>
              <a:t>www.uws.ac.uk/international/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or email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international@uws.ac.uk</a:t>
            </a:r>
            <a:endParaRPr lang="en-GB" sz="2000" b="1" dirty="0"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14382" y="0"/>
            <a:ext cx="1808184" cy="17811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93952" y="199805"/>
            <a:ext cx="5551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</a:rPr>
              <a:t>校际合作项目</a:t>
            </a:r>
            <a:endParaRPr lang="en-GB" sz="32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8644" y="887287"/>
            <a:ext cx="9793356" cy="598504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14382" y="0"/>
            <a:ext cx="1808184" cy="17811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67202" y="145774"/>
            <a:ext cx="9394831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2022</a:t>
            </a:r>
            <a:r>
              <a:rPr lang="zh-CN" altLang="en-US" sz="2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年</a:t>
            </a:r>
            <a:r>
              <a:rPr lang="en-US" altLang="zh-CN" sz="2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9</a:t>
            </a:r>
            <a:r>
              <a:rPr lang="zh-CN" altLang="en-US" sz="2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月和</a:t>
            </a:r>
            <a:r>
              <a:rPr lang="en-US" altLang="zh-CN" sz="2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2023</a:t>
            </a:r>
            <a:r>
              <a:rPr lang="zh-CN" altLang="en-US" sz="2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年</a:t>
            </a:r>
            <a:r>
              <a:rPr lang="en-US" altLang="zh-CN" sz="2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1</a:t>
            </a:r>
            <a:r>
              <a:rPr lang="zh-CN" altLang="en-US" sz="2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月入学的</a:t>
            </a:r>
            <a:endParaRPr lang="en-US" altLang="zh-CN" sz="2400" b="1" dirty="0">
              <a:solidFill>
                <a:prstClr val="white"/>
              </a:solidFill>
              <a:latin typeface="仿宋" panose="02010609060101010101" pitchFamily="49" charset="-122"/>
              <a:ea typeface="仿宋" panose="02010609060101010101" pitchFamily="49" charset="-122"/>
              <a:cs typeface="+mn-ea"/>
              <a:sym typeface="+mn-lt"/>
            </a:endParaRPr>
          </a:p>
          <a:p>
            <a:r>
              <a:rPr lang="zh-CN" altLang="en-US" sz="2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一学期学分互认项目</a:t>
            </a:r>
            <a:endParaRPr lang="en-US" altLang="zh-CN" sz="2400" b="1" dirty="0">
              <a:solidFill>
                <a:prstClr val="white"/>
              </a:solidFill>
              <a:latin typeface="仿宋" panose="02010609060101010101" pitchFamily="49" charset="-122"/>
              <a:ea typeface="仿宋" panose="02010609060101010101" pitchFamily="49" charset="-122"/>
              <a:cs typeface="+mn-ea"/>
              <a:sym typeface="+mn-lt"/>
            </a:endParaRPr>
          </a:p>
          <a:p>
            <a:r>
              <a:rPr lang="en-US" altLang="zh-CN" sz="2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Overseas Partnership </a:t>
            </a:r>
            <a:r>
              <a:rPr lang="en-US" altLang="zh-CN" sz="2400" b="1" dirty="0" err="1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Programme</a:t>
            </a:r>
            <a:r>
              <a:rPr lang="en-US" altLang="zh-CN" sz="2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 (OPP)</a:t>
            </a:r>
            <a:endParaRPr lang="zh-CN" altLang="en-US" sz="2400" b="1" dirty="0">
              <a:solidFill>
                <a:prstClr val="white"/>
              </a:solidFill>
              <a:latin typeface="仿宋" panose="02010609060101010101" pitchFamily="49" charset="-122"/>
              <a:ea typeface="仿宋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86728" y="1575814"/>
            <a:ext cx="873853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1400" b="1" u="sng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学费：</a:t>
            </a:r>
            <a:endParaRPr lang="en-US" altLang="zh-CN" sz="1400" b="1" u="sng" dirty="0">
              <a:solidFill>
                <a:prstClr val="white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defRPr/>
            </a:pP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文科学费（本硕）：每门课程学费约为2</a:t>
            </a:r>
            <a:r>
              <a:rPr lang="en-US" altLang="zh-CN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420</a:t>
            </a: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英镑。三门课程学费为2</a:t>
            </a:r>
            <a:r>
              <a:rPr lang="en-US" altLang="zh-CN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420</a:t>
            </a: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英镑*3=</a:t>
            </a:r>
            <a:r>
              <a:rPr lang="en-US" altLang="zh-CN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7260</a:t>
            </a: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英镑 </a:t>
            </a:r>
            <a:endParaRPr lang="en-US" altLang="zh-CN" sz="1400" b="1" dirty="0">
              <a:solidFill>
                <a:prstClr val="white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defRPr/>
            </a:pP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理科学费（本硕）：每门课程学费约为2</a:t>
            </a:r>
            <a:r>
              <a:rPr lang="en-US" altLang="zh-CN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880</a:t>
            </a: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英镑。三门课程学费为2</a:t>
            </a:r>
            <a:r>
              <a:rPr lang="en-US" altLang="zh-CN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880</a:t>
            </a: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英镑*3=</a:t>
            </a:r>
            <a:r>
              <a:rPr lang="en-US" altLang="zh-CN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8640</a:t>
            </a: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英镑 </a:t>
            </a:r>
            <a:endParaRPr lang="en-US" altLang="zh-CN" sz="1400" b="1" dirty="0">
              <a:solidFill>
                <a:srgbClr val="F79646">
                  <a:lumMod val="60000"/>
                  <a:lumOff val="40000"/>
                </a:srgb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defRPr/>
            </a:pPr>
            <a:r>
              <a:rPr lang="zh-CN" altLang="en-US" sz="1400" b="1" dirty="0">
                <a:solidFill>
                  <a:srgbClr val="F79646">
                    <a:lumMod val="60000"/>
                    <a:lumOff val="4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合作校的学生可以享受</a:t>
            </a:r>
            <a:r>
              <a:rPr lang="en-US" altLang="zh-CN" sz="1400" b="1" dirty="0">
                <a:solidFill>
                  <a:srgbClr val="F79646">
                    <a:lumMod val="60000"/>
                    <a:lumOff val="4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750</a:t>
            </a:r>
            <a:r>
              <a:rPr lang="zh-CN" altLang="en-US" sz="1400" b="1" dirty="0">
                <a:solidFill>
                  <a:srgbClr val="F79646">
                    <a:lumMod val="60000"/>
                    <a:lumOff val="4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英镑的国际学生奖学金</a:t>
            </a:r>
            <a:endParaRPr lang="en-US" altLang="zh-CN" sz="1400" b="1" dirty="0">
              <a:solidFill>
                <a:srgbClr val="F79646">
                  <a:lumMod val="60000"/>
                  <a:lumOff val="40000"/>
                </a:srgb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defRPr/>
            </a:pP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扣除奖学金和优惠后的学费为</a:t>
            </a:r>
            <a:r>
              <a:rPr lang="en-GB" altLang="zh-CN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:</a:t>
            </a: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（参考</a:t>
            </a:r>
            <a:r>
              <a:rPr lang="en-US" altLang="zh-CN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2022</a:t>
            </a: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年</a:t>
            </a:r>
            <a:r>
              <a:rPr lang="en-US" altLang="zh-CN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</a:t>
            </a: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月</a:t>
            </a:r>
            <a:r>
              <a:rPr lang="en-US" altLang="zh-CN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15</a:t>
            </a: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日汇率：</a:t>
            </a:r>
            <a:r>
              <a:rPr lang="en-US" altLang="zh-CN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 </a:t>
            </a:r>
            <a:r>
              <a:rPr lang="en-GB" altLang="zh-CN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GBP = 8.60 CNY</a:t>
            </a:r>
            <a:r>
              <a:rPr lang="zh-CN" altLang="en-GB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）</a:t>
            </a:r>
          </a:p>
          <a:p>
            <a:pPr>
              <a:defRPr/>
            </a:pP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文科费用：</a:t>
            </a:r>
            <a:r>
              <a:rPr lang="en-US" altLang="zh-CN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7260</a:t>
            </a: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英镑</a:t>
            </a:r>
            <a:r>
              <a:rPr lang="en-US" altLang="zh-CN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-750</a:t>
            </a: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英镑 </a:t>
            </a:r>
            <a:r>
              <a:rPr lang="en-US" altLang="zh-CN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=</a:t>
            </a: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</a:t>
            </a:r>
            <a:r>
              <a:rPr lang="en-US" altLang="zh-CN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6510</a:t>
            </a: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英镑（约合</a:t>
            </a:r>
            <a:r>
              <a:rPr lang="en-US" altLang="zh-CN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5</a:t>
            </a: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万</a:t>
            </a:r>
            <a:r>
              <a:rPr lang="en-US" altLang="zh-CN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6</a:t>
            </a: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千人民币</a:t>
            </a:r>
            <a:r>
              <a:rPr lang="en-US" altLang="zh-CN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)</a:t>
            </a:r>
          </a:p>
          <a:p>
            <a:pPr>
              <a:defRPr/>
            </a:pP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理科学费：</a:t>
            </a:r>
            <a:r>
              <a:rPr lang="en-US" altLang="zh-CN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8640</a:t>
            </a: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英镑</a:t>
            </a:r>
            <a:r>
              <a:rPr lang="en-US" altLang="zh-CN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-750</a:t>
            </a: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英镑 </a:t>
            </a:r>
            <a:r>
              <a:rPr lang="en-US" altLang="zh-CN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= 7890</a:t>
            </a: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英镑（约合</a:t>
            </a:r>
            <a:r>
              <a:rPr lang="en-US" altLang="zh-CN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6</a:t>
            </a: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万</a:t>
            </a:r>
            <a:r>
              <a:rPr lang="en-US" altLang="zh-CN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8</a:t>
            </a: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千人民币）</a:t>
            </a:r>
            <a:endParaRPr lang="en-GB" altLang="zh-CN" sz="1400" b="1" dirty="0">
              <a:solidFill>
                <a:prstClr val="white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defRPr/>
            </a:pPr>
            <a:endParaRPr lang="en-GB" altLang="zh-CN" sz="1400" b="1" dirty="0">
              <a:solidFill>
                <a:prstClr val="white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defRPr/>
            </a:pPr>
            <a:r>
              <a:rPr lang="en-US" altLang="zh-CN" sz="1400" b="1" u="sng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2022/23 </a:t>
            </a:r>
            <a:r>
              <a:rPr lang="zh-CN" altLang="en-US" sz="1400" b="1" u="sng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住宿费用</a:t>
            </a: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请参考： </a:t>
            </a:r>
            <a:r>
              <a:rPr lang="en-GB" altLang="zh-CN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  <a:hlinkClick r:id="rId4"/>
              </a:rPr>
              <a:t>https://www.uws.ac.uk/media/8257/uws-accommodation-payment-plan-2022-23.pdf</a:t>
            </a:r>
            <a:r>
              <a:rPr lang="en-GB" altLang="zh-CN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</a:t>
            </a:r>
            <a:endParaRPr lang="en-US" altLang="zh-CN" sz="1400" b="1" dirty="0">
              <a:solidFill>
                <a:prstClr val="white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defRPr/>
            </a:pP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按多数费用</a:t>
            </a:r>
            <a:r>
              <a:rPr lang="en-GB" altLang="zh-CN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£</a:t>
            </a:r>
            <a:r>
              <a:rPr lang="en-US" altLang="zh-CN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115</a:t>
            </a: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一周为例：</a:t>
            </a:r>
            <a:endParaRPr lang="en-US" altLang="zh-CN" sz="1400" b="1" dirty="0">
              <a:solidFill>
                <a:prstClr val="white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defRPr/>
            </a:pPr>
            <a:r>
              <a:rPr lang="en-US" altLang="zh-CN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  <a:sym typeface="Wingdings" panose="05000000000000000000" pitchFamily="2" charset="2"/>
              </a:rPr>
              <a:t>2022</a:t>
            </a: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  <a:sym typeface="Wingdings" panose="05000000000000000000" pitchFamily="2" charset="2"/>
              </a:rPr>
              <a:t>年</a:t>
            </a:r>
            <a:r>
              <a:rPr lang="en-US" altLang="zh-CN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  <a:sym typeface="Wingdings" panose="05000000000000000000" pitchFamily="2" charset="2"/>
              </a:rPr>
              <a:t>9</a:t>
            </a: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  <a:sym typeface="Wingdings" panose="05000000000000000000" pitchFamily="2" charset="2"/>
              </a:rPr>
              <a:t>月开学：住宿合同</a:t>
            </a:r>
            <a:r>
              <a:rPr lang="en-US" altLang="zh-CN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  <a:sym typeface="Wingdings" panose="05000000000000000000" pitchFamily="2" charset="2"/>
              </a:rPr>
              <a:t>17</a:t>
            </a: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  <a:sym typeface="Wingdings" panose="05000000000000000000" pitchFamily="2" charset="2"/>
              </a:rPr>
              <a:t>周 </a:t>
            </a:r>
            <a:endParaRPr lang="en-US" altLang="zh-CN" sz="1400" b="1" dirty="0">
              <a:solidFill>
                <a:prstClr val="white"/>
              </a:solidFill>
              <a:latin typeface="仿宋" panose="02010609060101010101" pitchFamily="49" charset="-122"/>
              <a:ea typeface="仿宋" panose="02010609060101010101" pitchFamily="49" charset="-122"/>
              <a:sym typeface="Wingdings" panose="05000000000000000000" pitchFamily="2" charset="2"/>
            </a:endParaRPr>
          </a:p>
          <a:p>
            <a:pPr>
              <a:defRPr/>
            </a:pP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  <a:sym typeface="Wingdings" panose="05000000000000000000" pitchFamily="2" charset="2"/>
              </a:rPr>
              <a:t>一学期所需费用</a:t>
            </a:r>
            <a:r>
              <a:rPr lang="en-US" altLang="zh-CN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  <a:sym typeface="Wingdings" panose="05000000000000000000" pitchFamily="2" charset="2"/>
              </a:rPr>
              <a:t>:£1955 (</a:t>
            </a: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  <a:sym typeface="Wingdings" panose="05000000000000000000" pitchFamily="2" charset="2"/>
              </a:rPr>
              <a:t>约合</a:t>
            </a:r>
            <a:r>
              <a:rPr lang="en-US" altLang="zh-CN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  <a:sym typeface="Wingdings" panose="05000000000000000000" pitchFamily="2" charset="2"/>
              </a:rPr>
              <a:t>1</a:t>
            </a: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  <a:sym typeface="Wingdings" panose="05000000000000000000" pitchFamily="2" charset="2"/>
              </a:rPr>
              <a:t>万</a:t>
            </a:r>
            <a:r>
              <a:rPr lang="en-US" altLang="zh-CN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  <a:sym typeface="Wingdings" panose="05000000000000000000" pitchFamily="2" charset="2"/>
              </a:rPr>
              <a:t>7</a:t>
            </a: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  <a:sym typeface="Wingdings" panose="05000000000000000000" pitchFamily="2" charset="2"/>
              </a:rPr>
              <a:t>千人民币 </a:t>
            </a:r>
            <a:r>
              <a:rPr lang="en-US" altLang="zh-CN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  <a:sym typeface="Wingdings" panose="05000000000000000000" pitchFamily="2" charset="2"/>
              </a:rPr>
              <a:t>)</a:t>
            </a:r>
            <a:endParaRPr lang="en-GB" altLang="zh-CN" sz="1400" b="1" dirty="0">
              <a:solidFill>
                <a:prstClr val="white"/>
              </a:solidFill>
              <a:latin typeface="仿宋" panose="02010609060101010101" pitchFamily="49" charset="-122"/>
              <a:ea typeface="仿宋" panose="02010609060101010101" pitchFamily="49" charset="-122"/>
              <a:sym typeface="Wingdings" panose="05000000000000000000" pitchFamily="2" charset="2"/>
            </a:endParaRPr>
          </a:p>
          <a:p>
            <a:pPr>
              <a:defRPr/>
            </a:pPr>
            <a:r>
              <a:rPr lang="en-US" altLang="zh-CN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  <a:sym typeface="Wingdings" panose="05000000000000000000" pitchFamily="2" charset="2"/>
              </a:rPr>
              <a:t>2023</a:t>
            </a: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  <a:sym typeface="Wingdings" panose="05000000000000000000" pitchFamily="2" charset="2"/>
              </a:rPr>
              <a:t>年</a:t>
            </a:r>
            <a:r>
              <a:rPr lang="en-US" altLang="zh-CN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  <a:sym typeface="Wingdings" panose="05000000000000000000" pitchFamily="2" charset="2"/>
              </a:rPr>
              <a:t>1</a:t>
            </a: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  <a:sym typeface="Wingdings" panose="05000000000000000000" pitchFamily="2" charset="2"/>
              </a:rPr>
              <a:t>月开学：</a:t>
            </a: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住宿合同</a:t>
            </a:r>
            <a:r>
              <a:rPr lang="en-US" altLang="zh-CN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18</a:t>
            </a: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周</a:t>
            </a:r>
            <a:r>
              <a:rPr lang="en-US" altLang="zh-CN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3</a:t>
            </a: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天</a:t>
            </a:r>
            <a:endParaRPr lang="en-US" altLang="zh-CN" sz="1400" b="1" dirty="0">
              <a:solidFill>
                <a:prstClr val="white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defRPr/>
            </a:pP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一学期所需费用</a:t>
            </a:r>
            <a:r>
              <a:rPr lang="en-US" altLang="zh-CN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:£2119 (</a:t>
            </a: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约合</a:t>
            </a:r>
            <a:r>
              <a:rPr lang="en-US" altLang="zh-CN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</a:t>
            </a: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万</a:t>
            </a:r>
            <a:r>
              <a:rPr lang="en-US" altLang="zh-CN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8</a:t>
            </a: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千人民币 </a:t>
            </a:r>
            <a:r>
              <a:rPr lang="en-GB" altLang="zh-CN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)</a:t>
            </a:r>
          </a:p>
          <a:p>
            <a:pPr>
              <a:defRPr/>
            </a:pPr>
            <a:endParaRPr lang="en-US" altLang="zh-CN" sz="1400" b="1" dirty="0">
              <a:solidFill>
                <a:prstClr val="white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defRPr/>
            </a:pPr>
            <a:r>
              <a:rPr lang="en-US" altLang="zh-CN" sz="1400" b="1" u="sng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OPP</a:t>
            </a:r>
            <a:r>
              <a:rPr lang="zh-CN" altLang="en-US" sz="1400" b="1" u="sng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在线申请截止日期：</a:t>
            </a:r>
            <a:endParaRPr lang="en-US" altLang="zh-CN" sz="1400" b="1" u="sng" dirty="0">
              <a:solidFill>
                <a:prstClr val="white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defRPr/>
            </a:pPr>
            <a:r>
              <a:rPr lang="en-US" altLang="zh-CN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2022</a:t>
            </a: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年</a:t>
            </a:r>
            <a:r>
              <a:rPr lang="en-US" altLang="zh-CN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9</a:t>
            </a: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月入学：请于</a:t>
            </a:r>
            <a:r>
              <a:rPr lang="en-US" altLang="zh-CN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2022</a:t>
            </a: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年</a:t>
            </a:r>
            <a:r>
              <a:rPr lang="en-US" altLang="zh-CN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8</a:t>
            </a: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月</a:t>
            </a:r>
            <a:r>
              <a:rPr lang="en-US" altLang="zh-CN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</a:t>
            </a: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号前提交在线申请</a:t>
            </a:r>
            <a:endParaRPr lang="en-US" altLang="zh-CN" sz="1400" b="1" dirty="0">
              <a:solidFill>
                <a:prstClr val="white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defRPr/>
            </a:pPr>
            <a:r>
              <a:rPr lang="en-US" altLang="zh-CN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2023</a:t>
            </a: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年</a:t>
            </a:r>
            <a:r>
              <a:rPr lang="en-US" altLang="zh-CN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</a:t>
            </a: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月入学：请于</a:t>
            </a:r>
            <a:r>
              <a:rPr lang="en-US" altLang="zh-CN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2022</a:t>
            </a: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年</a:t>
            </a:r>
            <a:r>
              <a:rPr lang="en-GB" altLang="zh-CN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12</a:t>
            </a: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月</a:t>
            </a:r>
            <a:r>
              <a:rPr lang="en-US" altLang="zh-CN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</a:t>
            </a: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号前提交在线申请</a:t>
            </a:r>
            <a:endParaRPr lang="en-GB" altLang="zh-CN" sz="1400" b="1" dirty="0">
              <a:solidFill>
                <a:prstClr val="white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defRPr/>
            </a:pPr>
            <a:endParaRPr lang="en-US" altLang="zh-CN" sz="1400" b="1" dirty="0">
              <a:solidFill>
                <a:prstClr val="white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defRPr/>
            </a:pP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英语要求：所在大学国际合作处推荐信及大学四六级成绩</a:t>
            </a:r>
            <a:endParaRPr lang="en-US" altLang="zh-CN" sz="1400" b="1" dirty="0">
              <a:solidFill>
                <a:prstClr val="white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defRPr/>
            </a:pP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（参考</a:t>
            </a:r>
            <a:r>
              <a:rPr lang="en-US" altLang="zh-CN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2022</a:t>
            </a: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年</a:t>
            </a:r>
            <a:r>
              <a:rPr lang="en-US" altLang="zh-CN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</a:t>
            </a: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月</a:t>
            </a:r>
            <a:r>
              <a:rPr lang="en-US" altLang="zh-CN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15</a:t>
            </a: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日汇率：</a:t>
            </a:r>
            <a:r>
              <a:rPr lang="en-US" altLang="zh-CN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 GBP = 8.60CNY</a:t>
            </a:r>
            <a:r>
              <a:rPr lang="zh-CN" altLang="en-US" sz="1400" b="1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）</a:t>
            </a:r>
          </a:p>
          <a:p>
            <a:pPr>
              <a:defRPr/>
            </a:pPr>
            <a:r>
              <a:rPr lang="zh-CN" altLang="en-US" sz="1400" b="1" dirty="0">
                <a:solidFill>
                  <a:srgbClr val="FFFF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在线申请名称： </a:t>
            </a:r>
            <a:r>
              <a:rPr lang="en-GB" altLang="zh-CN" sz="1400" b="1" dirty="0">
                <a:solidFill>
                  <a:srgbClr val="FFFF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Programme Name: Overseas Partnership Programme </a:t>
            </a:r>
            <a:r>
              <a:rPr lang="zh-CN" altLang="en-US" sz="1400" b="1" dirty="0">
                <a:solidFill>
                  <a:srgbClr val="FFFF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在线申请网址：</a:t>
            </a:r>
            <a:r>
              <a:rPr lang="en-GB" altLang="zh-CN" sz="1400" b="1" dirty="0">
                <a:solidFill>
                  <a:srgbClr val="FFFF00"/>
                </a:solidFill>
                <a:latin typeface="仿宋" panose="02010609060101010101" pitchFamily="49" charset="-122"/>
                <a:ea typeface="仿宋" panose="02010609060101010101" pitchFamily="49" charset="-122"/>
                <a:hlinkClick r:id="rId5"/>
              </a:rPr>
              <a:t>http://uws.asia/apply</a:t>
            </a:r>
            <a:endParaRPr lang="en-GB" altLang="zh-CN" sz="1400" b="1" dirty="0">
              <a:solidFill>
                <a:srgbClr val="FFFF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0290" y="347251"/>
            <a:ext cx="9513871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00"/>
            <a:r>
              <a:rPr lang="zh-CN" altLang="en-US" sz="3735" b="1" dirty="0">
                <a:solidFill>
                  <a:srgbClr val="FFFFFF"/>
                </a:solidFill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/>
              </a:rPr>
              <a:t>英语语言课程</a:t>
            </a:r>
            <a:r>
              <a:rPr lang="en-US" sz="3735" b="1" dirty="0">
                <a:solidFill>
                  <a:srgbClr val="FFFFFF"/>
                </a:solidFill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2" y="1044878"/>
            <a:ext cx="10919790" cy="856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lnSpc>
                <a:spcPct val="115000"/>
              </a:lnSpc>
            </a:pPr>
            <a:r>
              <a:rPr lang="zh-CN" altLang="en-US" sz="1465" kern="100" dirty="0">
                <a:solidFill>
                  <a:prstClr val="white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    如雅思</a:t>
            </a:r>
            <a:r>
              <a:rPr lang="en-US" sz="1465" kern="100" dirty="0">
                <a:solidFill>
                  <a:prstClr val="white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/UWS</a:t>
            </a:r>
            <a:r>
              <a:rPr lang="zh-CN" altLang="en-US" sz="1465" kern="100" dirty="0">
                <a:solidFill>
                  <a:prstClr val="white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英语内测成绩不满足直接录取的要求，</a:t>
            </a:r>
            <a:r>
              <a:rPr lang="en-US" sz="1465" kern="100" dirty="0">
                <a:solidFill>
                  <a:prstClr val="white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UWS</a:t>
            </a:r>
            <a:r>
              <a:rPr lang="zh-CN" altLang="en-US" sz="1465" kern="100" dirty="0">
                <a:solidFill>
                  <a:prstClr val="white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开设</a:t>
            </a:r>
            <a:r>
              <a:rPr lang="en-US" sz="1465" kern="100" dirty="0">
                <a:solidFill>
                  <a:prstClr val="white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5</a:t>
            </a:r>
            <a:r>
              <a:rPr lang="zh-CN" altLang="en-US" sz="1465" kern="100" dirty="0">
                <a:solidFill>
                  <a:prstClr val="white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周和</a:t>
            </a:r>
            <a:r>
              <a:rPr lang="en-US" sz="1465" kern="100" dirty="0">
                <a:solidFill>
                  <a:prstClr val="white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10</a:t>
            </a:r>
            <a:r>
              <a:rPr lang="zh-CN" altLang="en-US" sz="1465" kern="100" dirty="0">
                <a:solidFill>
                  <a:prstClr val="white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周的英语语言在线课程（</a:t>
            </a:r>
            <a:r>
              <a:rPr lang="en-US" sz="1465" kern="100" dirty="0">
                <a:solidFill>
                  <a:srgbClr val="F79646">
                    <a:lumMod val="75000"/>
                  </a:srgbClr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English Language Online Course</a:t>
            </a:r>
            <a:r>
              <a:rPr lang="zh-CN" altLang="en-US" sz="1465" kern="100" dirty="0">
                <a:solidFill>
                  <a:prstClr val="white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GB" altLang="zh-CN" sz="1465" kern="100" dirty="0">
              <a:solidFill>
                <a:prstClr val="white"/>
              </a:solidFill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 defTabSz="914400">
              <a:lnSpc>
                <a:spcPct val="115000"/>
              </a:lnSpc>
            </a:pPr>
            <a:r>
              <a:rPr lang="zh-CN" altLang="en-US" sz="1465" kern="100" dirty="0">
                <a:solidFill>
                  <a:prstClr val="white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    以及在英国校区内</a:t>
            </a:r>
            <a:r>
              <a:rPr lang="en-US" sz="1465" kern="100" dirty="0">
                <a:solidFill>
                  <a:prstClr val="white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5</a:t>
            </a:r>
            <a:r>
              <a:rPr lang="zh-CN" altLang="en-US" sz="1465" kern="100" dirty="0">
                <a:solidFill>
                  <a:prstClr val="white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周英语语言提高班（</a:t>
            </a:r>
            <a:r>
              <a:rPr lang="en-US" sz="1465" kern="100" dirty="0">
                <a:solidFill>
                  <a:srgbClr val="F79646">
                    <a:lumMod val="75000"/>
                  </a:srgbClr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Pre-sessional English Course</a:t>
            </a:r>
            <a:r>
              <a:rPr lang="zh-CN" altLang="en-US" sz="1465" kern="100" dirty="0">
                <a:solidFill>
                  <a:prstClr val="white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）。具体申请时间</a:t>
            </a:r>
            <a:r>
              <a:rPr lang="en-US" sz="1465" kern="100" dirty="0">
                <a:solidFill>
                  <a:prstClr val="white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zh-CN" altLang="en-US" sz="1465" kern="100" dirty="0">
                <a:solidFill>
                  <a:prstClr val="white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开课信息，以及语言要求安排如下：</a:t>
            </a:r>
            <a:endParaRPr lang="en-US" altLang="zh-CN" sz="1465" kern="100" dirty="0">
              <a:solidFill>
                <a:prstClr val="white"/>
              </a:solidFill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 defTabSz="914400">
              <a:lnSpc>
                <a:spcPct val="115000"/>
              </a:lnSpc>
            </a:pPr>
            <a:endParaRPr lang="en-GB" sz="1465" kern="100" dirty="0">
              <a:solidFill>
                <a:prstClr val="white"/>
              </a:solidFill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079627" y="2023323"/>
          <a:ext cx="4944535" cy="664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8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89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89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89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89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98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IELTS</a:t>
                      </a:r>
                      <a:endParaRPr lang="en-GB" sz="14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CET6</a:t>
                      </a:r>
                      <a:endParaRPr lang="en-GB" sz="14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CET4</a:t>
                      </a:r>
                      <a:endParaRPr lang="en-GB" sz="1400" kern="100" dirty="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TEM4 </a:t>
                      </a:r>
                      <a:endParaRPr lang="en-GB" sz="1400" kern="100" dirty="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TEM8</a:t>
                      </a:r>
                      <a:endParaRPr lang="en-GB" sz="14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8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5.0</a:t>
                      </a:r>
                      <a:endParaRPr lang="en-GB" sz="14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400</a:t>
                      </a:r>
                      <a:endParaRPr lang="en-GB" sz="1400" kern="100" dirty="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480</a:t>
                      </a:r>
                      <a:endParaRPr lang="en-GB" sz="14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57</a:t>
                      </a:r>
                      <a:endParaRPr lang="en-GB" sz="14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51</a:t>
                      </a:r>
                      <a:endParaRPr lang="en-GB" sz="1400" kern="100" dirty="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1751980"/>
            <a:ext cx="4988653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spAutoFit/>
          </a:bodyPr>
          <a:lstStyle>
            <a:lvl1pPr indent="2654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353695" defTabSz="1219200"/>
            <a:r>
              <a:rPr lang="en-GB" altLang="en-US" sz="1200" b="1" dirty="0">
                <a:solidFill>
                  <a:srgbClr val="F79646">
                    <a:lumMod val="75000"/>
                  </a:srgbClr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10 </a:t>
            </a:r>
            <a:r>
              <a:rPr lang="zh-CN" altLang="en-GB" sz="1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周英语语言在线课程班</a:t>
            </a:r>
            <a:r>
              <a:rPr lang="en-US" altLang="zh-CN" sz="1200" b="1" dirty="0">
                <a:solidFill>
                  <a:srgbClr val="F79646">
                    <a:lumMod val="75000"/>
                  </a:srgbClr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en-GB" altLang="zh-CN" sz="1200" b="1" dirty="0">
                <a:solidFill>
                  <a:srgbClr val="F79646">
                    <a:lumMod val="75000"/>
                  </a:srgbClr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ELOC 10): </a:t>
            </a:r>
            <a:endParaRPr lang="en-GB" altLang="zh-CN" sz="1200" b="1" dirty="0">
              <a:solidFill>
                <a:srgbClr val="F79646">
                  <a:lumMod val="75000"/>
                </a:srgbClr>
              </a:solidFill>
              <a:ea typeface="宋体" panose="02010600030101010101" pitchFamily="2" charset="-122"/>
            </a:endParaRPr>
          </a:p>
          <a:p>
            <a:pPr indent="353695" defTabSz="1219200"/>
            <a:r>
              <a:rPr lang="zh-CN" alt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第一期</a:t>
            </a:r>
            <a:r>
              <a:rPr lang="en-GB" altLang="zh-CN" sz="1200" dirty="0">
                <a:solidFill>
                  <a:prstClr val="white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:  4</a:t>
            </a:r>
            <a:r>
              <a:rPr lang="zh-CN" alt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US" altLang="zh-CN" sz="1200" dirty="0">
                <a:solidFill>
                  <a:prstClr val="white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11</a:t>
            </a:r>
            <a:r>
              <a:rPr lang="zh-CN" alt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号</a:t>
            </a:r>
            <a:r>
              <a:rPr lang="zh-CN" altLang="en-GB" sz="1200" dirty="0">
                <a:solidFill>
                  <a:prstClr val="white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solidFill>
                  <a:prstClr val="white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–</a:t>
            </a:r>
            <a:r>
              <a:rPr lang="en-GB" altLang="zh-CN" sz="1200" dirty="0">
                <a:solidFill>
                  <a:prstClr val="white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 6</a:t>
            </a:r>
            <a:r>
              <a:rPr lang="zh-CN" alt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US" altLang="zh-CN" sz="1200" dirty="0">
                <a:solidFill>
                  <a:prstClr val="white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17</a:t>
            </a:r>
            <a:r>
              <a:rPr lang="zh-CN" alt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号</a:t>
            </a:r>
            <a:r>
              <a:rPr lang="zh-CN" altLang="en-GB" sz="1200" dirty="0">
                <a:solidFill>
                  <a:prstClr val="white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lang="zh-CN" alt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报名截至日期：</a:t>
            </a:r>
            <a:r>
              <a:rPr lang="en-US" altLang="zh-CN" sz="1200" dirty="0">
                <a:solidFill>
                  <a:prstClr val="white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2022</a:t>
            </a:r>
            <a:r>
              <a:rPr lang="zh-CN" alt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1200" dirty="0">
                <a:solidFill>
                  <a:prstClr val="white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GB" altLang="zh-CN" sz="1200" dirty="0">
                <a:solidFill>
                  <a:prstClr val="white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19</a:t>
            </a:r>
            <a:r>
              <a:rPr lang="zh-CN" alt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号</a:t>
            </a:r>
            <a:endParaRPr lang="zh-CN" altLang="en-GB" sz="1200" dirty="0">
              <a:solidFill>
                <a:prstClr val="white"/>
              </a:solidFill>
              <a:ea typeface="宋体" panose="02010600030101010101" pitchFamily="2" charset="-122"/>
            </a:endParaRPr>
          </a:p>
          <a:p>
            <a:pPr indent="353695" defTabSz="1219200"/>
            <a:r>
              <a:rPr lang="zh-CN" alt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第二期</a:t>
            </a:r>
            <a:r>
              <a:rPr lang="en-GB" altLang="zh-CN" sz="1200" dirty="0">
                <a:solidFill>
                  <a:prstClr val="white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:  5</a:t>
            </a:r>
            <a:r>
              <a:rPr lang="zh-CN" alt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US" altLang="zh-CN" sz="1200" dirty="0">
                <a:solidFill>
                  <a:prstClr val="white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16</a:t>
            </a:r>
            <a:r>
              <a:rPr lang="zh-CN" alt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号</a:t>
            </a:r>
            <a:r>
              <a:rPr lang="zh-CN" altLang="en-GB" sz="1200" dirty="0">
                <a:solidFill>
                  <a:prstClr val="white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solidFill>
                  <a:prstClr val="white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–</a:t>
            </a:r>
            <a:r>
              <a:rPr lang="en-GB" altLang="zh-CN" sz="1200" dirty="0">
                <a:solidFill>
                  <a:prstClr val="white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 7</a:t>
            </a:r>
            <a:r>
              <a:rPr lang="zh-CN" alt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US" altLang="zh-CN" sz="1200" dirty="0">
                <a:solidFill>
                  <a:prstClr val="white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22</a:t>
            </a:r>
            <a:r>
              <a:rPr lang="zh-CN" altLang="en-US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号</a:t>
            </a:r>
            <a:r>
              <a:rPr lang="zh-CN" altLang="en-GB" sz="1200" dirty="0">
                <a:solidFill>
                  <a:prstClr val="white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lang="zh-CN" alt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报名截至日期：</a:t>
            </a:r>
            <a:r>
              <a:rPr lang="en-US" altLang="zh-CN" sz="1200" dirty="0">
                <a:solidFill>
                  <a:prstClr val="white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2022</a:t>
            </a:r>
            <a:r>
              <a:rPr lang="zh-CN" alt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1200" dirty="0">
                <a:solidFill>
                  <a:prstClr val="white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US" altLang="zh-CN" sz="1200" dirty="0">
                <a:solidFill>
                  <a:prstClr val="white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23</a:t>
            </a:r>
            <a:r>
              <a:rPr lang="zh-CN" alt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号</a:t>
            </a:r>
            <a:endParaRPr lang="zh-CN" altLang="en-GB" sz="1200" dirty="0">
              <a:solidFill>
                <a:prstClr val="white"/>
              </a:solidFill>
              <a:ea typeface="宋体" panose="02010600030101010101" pitchFamily="2" charset="-122"/>
            </a:endParaRPr>
          </a:p>
          <a:p>
            <a:pPr indent="353695" defTabSz="1219200"/>
            <a:r>
              <a:rPr lang="zh-CN" alt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英语录取资格：</a:t>
            </a:r>
            <a:r>
              <a:rPr lang="en-GB" altLang="zh-CN" sz="1200" dirty="0">
                <a:solidFill>
                  <a:prstClr val="white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equivalent  to UKVI IELTS 5.0 </a:t>
            </a:r>
            <a:r>
              <a:rPr lang="zh-CN" altLang="en-US" sz="1200" dirty="0">
                <a:solidFill>
                  <a:prstClr val="white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（如右图）</a:t>
            </a:r>
            <a:endParaRPr lang="en-GB" altLang="zh-CN" sz="1200" dirty="0">
              <a:solidFill>
                <a:prstClr val="white"/>
              </a:solidFill>
              <a:ea typeface="宋体" panose="02010600030101010101" pitchFamily="2" charset="-122"/>
            </a:endParaRPr>
          </a:p>
          <a:p>
            <a:pPr indent="353695" defTabSz="1219200"/>
            <a:r>
              <a:rPr lang="zh-CN" alt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学费：</a:t>
            </a:r>
            <a:r>
              <a:rPr lang="zh-CN" altLang="en-GB" sz="1200" dirty="0">
                <a:solidFill>
                  <a:prstClr val="white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altLang="zh-CN" sz="1200" dirty="0">
                <a:solidFill>
                  <a:prstClr val="white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£3200 </a:t>
            </a:r>
            <a:r>
              <a:rPr lang="zh-CN" altLang="en-GB" sz="1200" dirty="0">
                <a:solidFill>
                  <a:prstClr val="white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合作院校学生享有</a:t>
            </a:r>
            <a:r>
              <a:rPr lang="en-US" altLang="zh-CN" sz="1200" dirty="0">
                <a:solidFill>
                  <a:prstClr val="white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50%</a:t>
            </a:r>
            <a:r>
              <a:rPr lang="zh-CN" alt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的费用减免（</a:t>
            </a:r>
            <a:r>
              <a:rPr lang="zh-CN" altLang="en-GB" sz="1200" dirty="0">
                <a:solidFill>
                  <a:prstClr val="white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altLang="zh-CN" sz="1200" dirty="0">
                <a:solidFill>
                  <a:prstClr val="white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£1600 </a:t>
            </a:r>
            <a:r>
              <a:rPr lang="zh-CN" alt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zh-CN" altLang="en-GB" sz="1200" dirty="0">
                <a:solidFill>
                  <a:prstClr val="white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lang="zh-CN" altLang="en-GB" sz="1200" dirty="0">
              <a:solidFill>
                <a:prstClr val="white"/>
              </a:solidFill>
              <a:ea typeface="宋体" panose="02010600030101010101" pitchFamily="2" charset="-122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5079627" y="3018942"/>
          <a:ext cx="4944535" cy="664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8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89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89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89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89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98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IELTS</a:t>
                      </a:r>
                      <a:endParaRPr lang="en-GB" sz="14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CET6</a:t>
                      </a:r>
                      <a:endParaRPr lang="en-GB" sz="1400" kern="100" dirty="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CET4</a:t>
                      </a:r>
                      <a:endParaRPr lang="en-GB" sz="1400" kern="100" dirty="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TEM4</a:t>
                      </a:r>
                      <a:endParaRPr lang="en-GB" sz="1400" kern="100" dirty="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TEM8</a:t>
                      </a:r>
                      <a:endParaRPr lang="en-GB" sz="14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8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5.5</a:t>
                      </a:r>
                      <a:endParaRPr lang="en-GB" sz="1400" kern="100" dirty="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500</a:t>
                      </a:r>
                      <a:endParaRPr lang="en-GB" sz="14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550</a:t>
                      </a:r>
                      <a:endParaRPr lang="en-GB" sz="14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61</a:t>
                      </a:r>
                      <a:endParaRPr lang="en-GB" sz="14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55</a:t>
                      </a:r>
                      <a:endParaRPr lang="en-GB" sz="1400" kern="100" dirty="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" y="2905681"/>
            <a:ext cx="4988655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spAutoFit/>
          </a:bodyPr>
          <a:lstStyle>
            <a:lvl1pPr indent="2654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353695" defTabSz="1219200"/>
            <a:r>
              <a:rPr lang="en-GB" altLang="en-US" sz="1200" b="1" dirty="0">
                <a:solidFill>
                  <a:srgbClr val="F79646">
                    <a:lumMod val="75000"/>
                  </a:srgbClr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5 </a:t>
            </a:r>
            <a:r>
              <a:rPr lang="zh-CN" altLang="en-GB" sz="1200" b="1" dirty="0">
                <a:solidFill>
                  <a:srgbClr val="F79646">
                    <a:lumMod val="75000"/>
                  </a:srgbClr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周英语语言在线课程班</a:t>
            </a:r>
            <a:r>
              <a:rPr lang="en-US" altLang="zh-CN" sz="1200" b="1" dirty="0">
                <a:solidFill>
                  <a:srgbClr val="F79646">
                    <a:lumMod val="75000"/>
                  </a:srgbClr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(ELOC 5):  </a:t>
            </a:r>
            <a:endParaRPr lang="en-GB" altLang="zh-CN" sz="1200" b="1" dirty="0">
              <a:solidFill>
                <a:srgbClr val="F79646">
                  <a:lumMod val="75000"/>
                </a:srgbClr>
              </a:solidFill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353695" defTabSz="1219200"/>
            <a:r>
              <a:rPr lang="zh-CN" alt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第一期</a:t>
            </a:r>
            <a:r>
              <a:rPr lang="en-US" altLang="zh-CN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  </a:t>
            </a:r>
            <a:r>
              <a:rPr lang="en-GB" altLang="zh-CN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</a:t>
            </a:r>
            <a:r>
              <a:rPr lang="zh-CN" alt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GB" altLang="zh-CN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16</a:t>
            </a:r>
            <a:r>
              <a:rPr lang="zh-CN" alt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号 </a:t>
            </a:r>
            <a:r>
              <a:rPr lang="en-US" altLang="zh-CN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– </a:t>
            </a:r>
            <a:r>
              <a:rPr lang="en-GB" altLang="zh-CN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6</a:t>
            </a:r>
            <a:r>
              <a:rPr lang="zh-CN" alt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US" altLang="zh-CN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17</a:t>
            </a:r>
            <a:r>
              <a:rPr lang="zh-CN" alt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号   报名截至日期：</a:t>
            </a:r>
            <a:r>
              <a:rPr lang="en-US" altLang="zh-CN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2022</a:t>
            </a:r>
            <a:r>
              <a:rPr lang="zh-CN" alt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US" altLang="zh-CN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26</a:t>
            </a:r>
            <a:r>
              <a:rPr lang="zh-CN" alt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号</a:t>
            </a:r>
          </a:p>
          <a:p>
            <a:pPr indent="353695" defTabSz="1219200"/>
            <a:r>
              <a:rPr lang="zh-CN" alt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第二期</a:t>
            </a:r>
            <a:r>
              <a:rPr lang="en-US" altLang="zh-CN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  </a:t>
            </a:r>
            <a:r>
              <a:rPr lang="en-GB" altLang="zh-CN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6</a:t>
            </a:r>
            <a:r>
              <a:rPr lang="zh-CN" alt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US" altLang="zh-CN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</a:t>
            </a:r>
            <a:r>
              <a:rPr lang="zh-CN" alt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号 </a:t>
            </a:r>
            <a:r>
              <a:rPr lang="en-US" altLang="zh-CN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– </a:t>
            </a:r>
            <a:r>
              <a:rPr lang="en-GB" altLang="zh-CN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7</a:t>
            </a:r>
            <a:r>
              <a:rPr lang="zh-CN" alt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GB" altLang="zh-CN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22</a:t>
            </a:r>
            <a:r>
              <a:rPr lang="zh-CN" alt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号   报名截至日期：</a:t>
            </a:r>
            <a:r>
              <a:rPr lang="en-US" altLang="zh-CN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2022</a:t>
            </a:r>
            <a:r>
              <a:rPr lang="zh-CN" alt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6</a:t>
            </a:r>
            <a:r>
              <a:rPr lang="zh-CN" alt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US" altLang="zh-CN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 </a:t>
            </a:r>
            <a:r>
              <a:rPr lang="zh-CN" alt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号</a:t>
            </a:r>
          </a:p>
          <a:p>
            <a:pPr indent="353695" defTabSz="1219200"/>
            <a:r>
              <a:rPr lang="zh-CN" alt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英语录取资格：</a:t>
            </a:r>
            <a:r>
              <a:rPr lang="en-GB" altLang="zh-CN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equivalent  to UKVI IELTS 5.5</a:t>
            </a:r>
            <a:r>
              <a:rPr lang="zh-CN" altLang="en-US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（如右图）</a:t>
            </a:r>
            <a:endParaRPr lang="en-GB" altLang="zh-CN" sz="1200" dirty="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353695" defTabSz="1219200"/>
            <a:r>
              <a:rPr lang="zh-CN" alt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学费： </a:t>
            </a:r>
            <a:r>
              <a:rPr lang="en-US" altLang="zh-CN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£1855 </a:t>
            </a:r>
            <a:r>
              <a:rPr lang="zh-CN" alt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合作院校学生免学费*。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46605" y="4216100"/>
            <a:ext cx="5479315" cy="1412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20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200" b="1" dirty="0">
                <a:solidFill>
                  <a:srgbClr val="F79646">
                    <a:lumMod val="75000"/>
                  </a:srgbClr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5</a:t>
            </a:r>
            <a:r>
              <a:rPr lang="zh-CN" altLang="en-US" sz="1200" b="1" dirty="0">
                <a:solidFill>
                  <a:srgbClr val="F79646">
                    <a:lumMod val="75000"/>
                  </a:srgbClr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周英语语言英国校区内课程（</a:t>
            </a:r>
            <a:r>
              <a:rPr lang="en-GB" sz="1200" b="1" dirty="0">
                <a:solidFill>
                  <a:srgbClr val="F79646">
                    <a:lumMod val="75000"/>
                  </a:srgbClr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PSE 5</a:t>
            </a:r>
            <a:r>
              <a:rPr lang="zh-CN" altLang="en-US" sz="1200" b="1" dirty="0">
                <a:solidFill>
                  <a:srgbClr val="F79646">
                    <a:lumMod val="75000"/>
                  </a:srgbClr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）：</a:t>
            </a:r>
            <a:endParaRPr lang="en-GB" sz="1200" b="1" dirty="0">
              <a:solidFill>
                <a:srgbClr val="F79646">
                  <a:lumMod val="75000"/>
                </a:srgbClr>
              </a:solidFill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defTabSz="1219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课程起始日期：</a:t>
            </a:r>
            <a:r>
              <a:rPr 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7</a:t>
            </a:r>
            <a:r>
              <a:rPr lang="zh-CN" altLang="en-US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25</a:t>
            </a:r>
            <a:r>
              <a:rPr lang="zh-CN" altLang="en-US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号</a:t>
            </a:r>
            <a:r>
              <a:rPr 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- 8</a:t>
            </a:r>
            <a:r>
              <a:rPr lang="zh-CN" altLang="en-US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26</a:t>
            </a:r>
            <a:r>
              <a:rPr lang="zh-CN" altLang="en-US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号 </a:t>
            </a:r>
            <a:r>
              <a:rPr 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</a:p>
          <a:p>
            <a:pPr defTabSz="1219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报名截止日期：</a:t>
            </a:r>
            <a:r>
              <a:rPr 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2022</a:t>
            </a:r>
            <a:r>
              <a:rPr lang="zh-CN" altLang="en-US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年</a:t>
            </a:r>
            <a:r>
              <a:rPr 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7</a:t>
            </a:r>
            <a:r>
              <a:rPr lang="zh-CN" altLang="en-US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号</a:t>
            </a:r>
            <a:endParaRPr lang="en-GB" sz="1200" dirty="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defTabSz="1219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英语录取资格： </a:t>
            </a:r>
            <a:r>
              <a:rPr 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IELTS</a:t>
            </a:r>
            <a:r>
              <a:rPr lang="zh-CN" altLang="en-US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总分</a:t>
            </a:r>
            <a:r>
              <a:rPr 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5.5</a:t>
            </a:r>
            <a:r>
              <a:rPr lang="zh-CN" altLang="en-US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分</a:t>
            </a:r>
            <a:r>
              <a:rPr 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(</a:t>
            </a:r>
            <a:r>
              <a:rPr lang="zh-CN" altLang="en-US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单项成绩可有一项在</a:t>
            </a:r>
            <a:r>
              <a:rPr 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5.0</a:t>
            </a:r>
            <a:r>
              <a:rPr lang="zh-CN" altLang="en-US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分</a:t>
            </a:r>
            <a:r>
              <a:rPr 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 </a:t>
            </a:r>
            <a:r>
              <a:rPr lang="zh-CN" altLang="en-US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或     </a:t>
            </a:r>
            <a:r>
              <a:rPr 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UWS</a:t>
            </a:r>
            <a:r>
              <a:rPr lang="zh-CN" altLang="en-US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英语     </a:t>
            </a:r>
            <a:endParaRPr lang="en-GB" altLang="zh-CN" sz="1200" dirty="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defTabSz="1219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zh-CN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内测总分</a:t>
            </a:r>
            <a:r>
              <a:rPr 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5.5</a:t>
            </a:r>
            <a:r>
              <a:rPr lang="zh-CN" altLang="en-US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，且单科不低于</a:t>
            </a:r>
            <a:r>
              <a:rPr 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5.5</a:t>
            </a:r>
            <a:r>
              <a:rPr lang="zh-CN" altLang="en-US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sz="1200" dirty="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defTabSz="1219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学费：</a:t>
            </a:r>
            <a:r>
              <a:rPr lang="en-GB" altLang="zh-CN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£1855 </a:t>
            </a:r>
            <a:r>
              <a:rPr lang="zh-CN" altLang="en-US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合作院校学生免学费</a:t>
            </a:r>
            <a:endParaRPr lang="en-US" altLang="zh-CN" sz="1200" dirty="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defTabSz="1219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200" dirty="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0290" y="4216100"/>
            <a:ext cx="39954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3695" defTabSz="1219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GB" sz="1200" dirty="0">
                <a:solidFill>
                  <a:prstClr val="white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*</a:t>
            </a:r>
            <a:r>
              <a:rPr lang="zh-CN" alt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备注：合作院校学生需要交</a:t>
            </a:r>
            <a:r>
              <a:rPr lang="en-US" altLang="zh-CN" sz="1200" dirty="0">
                <a:solidFill>
                  <a:prstClr val="white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£800</a:t>
            </a:r>
            <a:r>
              <a:rPr lang="zh-CN" alt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的学费押金，合格通过在线英语课程</a:t>
            </a:r>
            <a:r>
              <a:rPr lang="zh-CN" altLang="en-GB" sz="1200" dirty="0">
                <a:solidFill>
                  <a:prstClr val="white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altLang="zh-CN" sz="1200" dirty="0">
                <a:solidFill>
                  <a:prstClr val="white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en-US" altLang="zh-CN" sz="1200" dirty="0">
                <a:solidFill>
                  <a:prstClr val="white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ELOC), </a:t>
            </a:r>
            <a:r>
              <a:rPr lang="zh-CN" alt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顺利进入专业课程</a:t>
            </a:r>
            <a:r>
              <a:rPr lang="en-GB" altLang="zh-CN" sz="1200" dirty="0">
                <a:solidFill>
                  <a:prstClr val="white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zh-CN" alt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该押金将作为专业</a:t>
            </a:r>
            <a:r>
              <a:rPr lang="zh-CN" altLang="en-GB" sz="1200" dirty="0">
                <a:solidFill>
                  <a:prstClr val="white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课程学费的一部分</a:t>
            </a:r>
            <a:r>
              <a:rPr lang="en-GB" altLang="zh-CN" sz="1200" dirty="0">
                <a:solidFill>
                  <a:prstClr val="white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zh-CN" altLang="en-GB" sz="120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若没有通过在线课程或通过在线语言课程但放弃专业课学习的，此押金作为在线语言课的学费。</a:t>
            </a:r>
            <a:endParaRPr lang="en-US" altLang="zh-CN" sz="1200" dirty="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353695" defTabSz="1219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zh-CN" sz="1200" dirty="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353695" defTabSz="1219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注意：</a:t>
            </a:r>
            <a:r>
              <a:rPr lang="en-US" altLang="zh-CN" sz="1200" b="1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ELOC</a:t>
            </a:r>
            <a:r>
              <a:rPr lang="zh-CN" altLang="en-US" sz="1200" b="1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上课时间为周一至周五，</a:t>
            </a:r>
            <a:endParaRPr lang="en-GB" altLang="zh-CN" sz="1200" b="1" dirty="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353695" defTabSz="1219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中国时间</a:t>
            </a:r>
            <a:r>
              <a:rPr lang="en-US" altLang="zh-CN" sz="1200" b="1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19.00-22.00</a:t>
            </a:r>
            <a:r>
              <a:rPr lang="zh-CN" altLang="en-US" sz="1200" b="1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（英国时间</a:t>
            </a:r>
            <a:r>
              <a:rPr lang="en-US" altLang="zh-CN" sz="1200" b="1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12.00-15.00</a:t>
            </a:r>
            <a:r>
              <a:rPr lang="zh-CN" altLang="en-US" sz="1200" b="1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endParaRPr lang="zh-CN" altLang="en-GB" sz="1200" b="1" dirty="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9880601" y="4648200"/>
            <a:ext cx="1821543" cy="18033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34630" y="407941"/>
            <a:ext cx="8846009" cy="5262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zh-CN" sz="28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西苏格兰大学英语内测</a:t>
            </a:r>
            <a:endParaRPr lang="en-US" altLang="zh-CN" sz="28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（</a:t>
            </a:r>
            <a:r>
              <a:rPr lang="en-US" altLang="zh-CN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UWS English Language Test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）</a:t>
            </a:r>
            <a:endParaRPr lang="en-US" altLang="zh-CN" sz="28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endParaRPr lang="en-US" altLang="zh-CN" sz="28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endParaRPr lang="en-US" altLang="zh-CN" sz="28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en-US" altLang="zh-CN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UWS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为申请参加英语语言在线课程班的申请者提供两次英语测试 ，测试费用</a:t>
            </a:r>
            <a:r>
              <a:rPr lang="en-US" altLang="zh-CN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50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英镑 </a:t>
            </a:r>
            <a:r>
              <a:rPr lang="en-GB" altLang="zh-CN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(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合作院校的学生可享受免费测试一次）</a:t>
            </a:r>
            <a:endParaRPr lang="en-US" altLang="zh-CN" sz="28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测试时间：每周三 （需提前两周报名）</a:t>
            </a:r>
            <a:endParaRPr lang="en-US" altLang="zh-CN" sz="28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endParaRPr lang="en-GB" altLang="zh-CN" sz="28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报名请联系周昱晓老师</a:t>
            </a:r>
            <a:endParaRPr lang="en-US" altLang="zh-CN" sz="28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联系方式：</a:t>
            </a:r>
            <a:r>
              <a:rPr lang="en-US" altLang="zh-CN" sz="2800" b="1" dirty="0" err="1">
                <a:latin typeface="仿宋" panose="02010609060101010101" pitchFamily="49" charset="-122"/>
                <a:ea typeface="仿宋" panose="02010609060101010101" pitchFamily="49" charset="-122"/>
                <a:hlinkClick r:id="rId4"/>
              </a:rPr>
              <a:t>yuxiao.zhou</a:t>
            </a:r>
            <a:r>
              <a:rPr lang="en-GB" altLang="zh-CN" sz="2800" b="1" dirty="0">
                <a:latin typeface="仿宋" panose="02010609060101010101" pitchFamily="49" charset="-122"/>
                <a:ea typeface="仿宋" panose="02010609060101010101" pitchFamily="49" charset="-122"/>
                <a:hlinkClick r:id="rId4"/>
              </a:rPr>
              <a:t>@</a:t>
            </a:r>
            <a:r>
              <a:rPr lang="en-US" altLang="zh-CN" sz="2800" b="1" dirty="0">
                <a:latin typeface="仿宋" panose="02010609060101010101" pitchFamily="49" charset="-122"/>
                <a:ea typeface="仿宋" panose="02010609060101010101" pitchFamily="49" charset="-122"/>
                <a:hlinkClick r:id="rId4"/>
              </a:rPr>
              <a:t>uws.ac.uk</a:t>
            </a:r>
            <a:r>
              <a:rPr lang="en-US" altLang="zh-CN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 </a:t>
            </a:r>
            <a:endParaRPr lang="en-GB" sz="28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9880601" y="4648200"/>
            <a:ext cx="1821543" cy="18033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10560" y="406473"/>
            <a:ext cx="8846009" cy="343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6565">
              <a:lnSpc>
                <a:spcPct val="80000"/>
              </a:lnSpc>
              <a:spcBef>
                <a:spcPct val="0"/>
              </a:spcBef>
            </a:pPr>
            <a:r>
              <a:rPr lang="zh-CN" altLang="en-US" sz="2000" b="1" dirty="0">
                <a:latin typeface="Arial" panose="020B0604020202020204"/>
                <a:cs typeface="Arial" panose="020B0604020202020204"/>
              </a:rPr>
              <a:t>专业申请所需提供的资料：</a:t>
            </a:r>
            <a:r>
              <a:rPr lang="en-GB" altLang="zh-CN" sz="2000" b="1" dirty="0">
                <a:solidFill>
                  <a:srgbClr val="D6A64D"/>
                </a:solidFill>
                <a:latin typeface="Arial" panose="020B0604020202020204"/>
                <a:cs typeface="Arial" panose="020B0604020202020204"/>
                <a:hlinkClick r:id="rId4"/>
              </a:rPr>
              <a:t>https://www.uws.asia/guide.php?step=3</a:t>
            </a:r>
            <a:r>
              <a:rPr lang="en-GB" altLang="zh-CN" sz="2000" b="1" dirty="0">
                <a:solidFill>
                  <a:srgbClr val="D6A64D"/>
                </a:solidFill>
                <a:latin typeface="Arial" panose="020B0604020202020204"/>
                <a:cs typeface="Arial" panose="020B0604020202020204"/>
              </a:rPr>
              <a:t> </a:t>
            </a:r>
            <a:endParaRPr lang="zh-CN" altLang="en-US" sz="2000" b="1" dirty="0">
              <a:solidFill>
                <a:srgbClr val="D6A64D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40527" y="856357"/>
            <a:ext cx="952016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</a:rPr>
              <a:t>申请</a:t>
            </a:r>
            <a:r>
              <a:rPr lang="zh-CN" altLang="en-US" sz="1600" b="1" dirty="0">
                <a:latin typeface="微软雅黑" panose="020B0503020204020204" charset="-122"/>
              </a:rPr>
              <a:t>本科专业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</a:rPr>
              <a:t>需要提交的文件列表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</a:rPr>
              <a:t>(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</a:rPr>
              <a:t>电子版本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</a:rPr>
              <a:t>)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</a:rPr>
              <a:t>：</a:t>
            </a:r>
          </a:p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</a:rPr>
              <a:t>1.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</a:rPr>
              <a:t>资格证书及成绩单（原件及正式英文翻译件）</a:t>
            </a:r>
          </a:p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</a:rPr>
              <a:t>2.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</a:rPr>
              <a:t>英语语言能力证明（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charset="-122"/>
              </a:rPr>
              <a:t>UKVI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</a:rPr>
              <a:t>雅思成绩或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</a:rPr>
              <a:t>UWS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</a:rPr>
              <a:t>语言测试成绩）</a:t>
            </a:r>
          </a:p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</a:rPr>
              <a:t>3.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</a:rPr>
              <a:t>一封关于你学业方面的推荐信，需要使用有大学名称抬头的信纸，并有推荐人签名</a:t>
            </a:r>
          </a:p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</a:rPr>
              <a:t>4.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</a:rPr>
              <a:t>英文简历</a:t>
            </a:r>
          </a:p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</a:rPr>
              <a:t>5.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</a:rPr>
              <a:t>资金证明（换取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</a:rPr>
              <a:t>CAS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</a:rPr>
              <a:t>时需提供）</a:t>
            </a:r>
          </a:p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</a:rPr>
              <a:t>6.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</a:rPr>
              <a:t>护照</a:t>
            </a:r>
          </a:p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</a:rPr>
              <a:t>7.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</a:rPr>
              <a:t>签证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</a:rPr>
              <a:t>/CAS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</a:rPr>
              <a:t>入学确认书 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</a:rPr>
              <a:t>(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</a:rPr>
              <a:t>如持有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</a:rPr>
              <a:t>)</a:t>
            </a:r>
          </a:p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</a:rPr>
              <a:t>8. 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</a:rPr>
              <a:t>肺结核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</a:rPr>
              <a:t>(TB)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</a:rPr>
              <a:t>检查（换取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</a:rPr>
              <a:t>CAS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</a:rPr>
              <a:t>时需提供）</a:t>
            </a:r>
          </a:p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</a:rPr>
              <a:t>9.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</a:rPr>
              <a:t>个人称述 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</a:rPr>
              <a:t>(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</a:rPr>
              <a:t>参考该链接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</a:rPr>
              <a:t>step 4: 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hlinkClick r:id="rId5"/>
              </a:rPr>
              <a:t>https://www.uws.ac.uk/international/how-to-apply/international-undergraduate-application-guide/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</a:rPr>
              <a:t> )</a:t>
            </a:r>
          </a:p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</a:rPr>
              <a:t/>
            </a:r>
            <a:b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</a:rPr>
            </a:b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</a:rPr>
              <a:t>申请</a:t>
            </a:r>
            <a:r>
              <a:rPr lang="zh-CN" altLang="en-US" sz="1600" b="1" dirty="0">
                <a:latin typeface="微软雅黑" panose="020B0503020204020204" charset="-122"/>
              </a:rPr>
              <a:t>研究生专业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</a:rPr>
              <a:t>需要提交的文件列表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</a:rPr>
              <a:t>(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</a:rPr>
              <a:t>电子版本）：</a:t>
            </a:r>
            <a:b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</a:rPr>
            </a:b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</a:rPr>
              <a:t>1.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</a:rPr>
              <a:t>学位证书 （原件及正式英文翻译件）</a:t>
            </a:r>
            <a:b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</a:rPr>
            </a:b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</a:rPr>
              <a:t>2.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</a:rPr>
              <a:t>成绩单（原件及正式英文翻译件）</a:t>
            </a:r>
            <a:b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</a:rPr>
            </a:b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</a:rPr>
              <a:t>3.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</a:rPr>
              <a:t>英语语言能力证明（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</a:rPr>
              <a:t>UKVI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</a:rPr>
              <a:t>雅思成绩或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</a:rPr>
              <a:t>UWS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</a:rPr>
              <a:t>语言测试成绩）</a:t>
            </a:r>
            <a:b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</a:rPr>
            </a:b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</a:rPr>
              <a:t>4.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</a:rPr>
              <a:t>一封关于你学业方面的推荐信，需要使用有大学名称抬头的信纸，并有推荐人签名</a:t>
            </a:r>
          </a:p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</a:rPr>
              <a:t>5.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</a:rPr>
              <a:t>英文简历</a:t>
            </a:r>
          </a:p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</a:rPr>
              <a:t>6.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</a:rPr>
              <a:t>资金证明（换取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</a:rPr>
              <a:t>CAS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</a:rPr>
              <a:t>时需提供）</a:t>
            </a:r>
          </a:p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</a:rPr>
              <a:t>7.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</a:rPr>
              <a:t>护照</a:t>
            </a:r>
          </a:p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</a:rPr>
              <a:t>8.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</a:rPr>
              <a:t>签证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</a:rPr>
              <a:t>/CAS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</a:rPr>
              <a:t>入学确认书 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</a:rPr>
              <a:t>(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</a:rPr>
              <a:t>如持有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</a:rPr>
              <a:t>)</a:t>
            </a:r>
          </a:p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</a:rPr>
              <a:t>9.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</a:rPr>
              <a:t>肺结核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</a:rPr>
              <a:t>(TB)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</a:rPr>
              <a:t>检查（换取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</a:rPr>
              <a:t>CAS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</a:rPr>
              <a:t>时需提供）</a:t>
            </a:r>
          </a:p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</a:rPr>
              <a:t>10.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</a:rPr>
              <a:t>个人称述 （参考该链接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</a:rPr>
              <a:t>step4: 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hlinkClick r:id="rId6"/>
              </a:rPr>
              <a:t>https://www.uws.ac.uk/international/how-to-apply/international-postgraduate-application-guide/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</a:rPr>
              <a:t> )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91682" y="5302752"/>
            <a:ext cx="7687794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GB" sz="4000" b="1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 Black" panose="020B0A04020102020204" pitchFamily="34" charset="0"/>
              </a:rPr>
              <a:t>Dream.Believe.Achieve</a:t>
            </a:r>
            <a:r>
              <a:rPr lang="en-GB" sz="4000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 Black" panose="020B0A0402010202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935" y="282517"/>
            <a:ext cx="2267527" cy="10043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365225" y="5491541"/>
            <a:ext cx="2045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400" b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uws.ac.uk</a:t>
            </a:r>
            <a:endParaRPr lang="en-GB" sz="24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750175" y="3495208"/>
            <a:ext cx="3436234" cy="92939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750173" y="5563850"/>
            <a:ext cx="3743223" cy="9293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762666" y="1439057"/>
            <a:ext cx="3436234" cy="9293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20133" y="2641600"/>
            <a:ext cx="1794933" cy="17769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9842" y="299898"/>
            <a:ext cx="10406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Arial Black" panose="020B0A04020102020204" pitchFamily="34" charset="0"/>
                <a:cs typeface="Arial Black" panose="020B0A04020102020204" pitchFamily="34" charset="0"/>
              </a:rPr>
              <a:t>1 UNIVERSITY – 5 CAMPUSES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94004" y="1490133"/>
            <a:ext cx="2675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 Black" panose="020B0A04020102020204" pitchFamily="34" charset="0"/>
                <a:cs typeface="Arial Black" panose="020B0A04020102020204" pitchFamily="34" charset="0"/>
              </a:rPr>
              <a:t>22,100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827870" y="2065866"/>
            <a:ext cx="1913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TOTAL STUDENTS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753788" y="2471687"/>
            <a:ext cx="3562350" cy="92286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116669" y="2615620"/>
            <a:ext cx="1896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latin typeface="Arial Black" panose="020B0A04020102020204" pitchFamily="34" charset="0"/>
                <a:cs typeface="Arial Black" panose="020B0A04020102020204" pitchFamily="34" charset="0"/>
              </a:rPr>
              <a:t>133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030137" y="2615619"/>
            <a:ext cx="2878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NATIONALITIES </a:t>
            </a:r>
          </a:p>
          <a:p>
            <a:r>
              <a:rPr lang="en-US" sz="1200" dirty="0"/>
              <a:t>ACROSS OUR </a:t>
            </a:r>
          </a:p>
          <a:p>
            <a:r>
              <a:rPr lang="en-US" sz="1200" dirty="0"/>
              <a:t>5 CAMPUSES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777068" y="3526408"/>
            <a:ext cx="1896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latin typeface="Arial Black" panose="020B0A04020102020204" pitchFamily="34" charset="0"/>
                <a:cs typeface="Arial Black" panose="020B0A04020102020204" pitchFamily="34" charset="0"/>
              </a:rPr>
              <a:t>70.4%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794003" y="4136007"/>
            <a:ext cx="2878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OF STUDENTS 21 YEARS +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2753787" y="4526053"/>
            <a:ext cx="2512483" cy="92286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607735" y="4551454"/>
            <a:ext cx="1896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latin typeface="Arial Black" panose="020B0A04020102020204" pitchFamily="34" charset="0"/>
                <a:cs typeface="Arial Black" panose="020B0A04020102020204" pitchFamily="34" charset="0"/>
              </a:rPr>
              <a:t>1,385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794003" y="5144120"/>
            <a:ext cx="1642534" cy="274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STAFF (FTE)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675471" y="5614641"/>
            <a:ext cx="2658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latin typeface="Arial Black" panose="020B0A04020102020204" pitchFamily="34" charset="0"/>
                <a:cs typeface="Arial Black" panose="020B0A04020102020204" pitchFamily="34" charset="0"/>
              </a:rPr>
              <a:t>£128.5m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794003" y="6190373"/>
            <a:ext cx="24045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TURNOVER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388565" y="1052541"/>
            <a:ext cx="4369387" cy="5503332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8012762" y="1145319"/>
            <a:ext cx="36530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Ayr</a:t>
            </a:r>
          </a:p>
          <a:p>
            <a:pPr algn="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Dumfries</a:t>
            </a:r>
          </a:p>
          <a:p>
            <a:pPr algn="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Lanarkshire</a:t>
            </a:r>
          </a:p>
          <a:p>
            <a:pPr algn="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London</a:t>
            </a:r>
          </a:p>
          <a:p>
            <a:pPr algn="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Paisley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8546955" y="3021200"/>
            <a:ext cx="74460" cy="74460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8438915" y="3089929"/>
            <a:ext cx="74460" cy="74460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8434804" y="3221303"/>
            <a:ext cx="74460" cy="74460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8727034" y="3551241"/>
            <a:ext cx="74460" cy="74460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10161479" y="5504161"/>
            <a:ext cx="74460" cy="74460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9586535" y="5450164"/>
            <a:ext cx="641443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500" dirty="0">
                <a:latin typeface="Arial" panose="020B0604020202020204" pitchFamily="34" charset="0"/>
                <a:cs typeface="Arial" panose="020B0604020202020204" pitchFamily="34" charset="0"/>
              </a:rPr>
              <a:t>London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156473" y="3487161"/>
            <a:ext cx="641443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500" dirty="0">
                <a:latin typeface="Arial" panose="020B0604020202020204" pitchFamily="34" charset="0"/>
                <a:cs typeface="Arial" panose="020B0604020202020204" pitchFamily="34" charset="0"/>
              </a:rPr>
              <a:t>Dumfries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341299" y="3166148"/>
            <a:ext cx="400625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500" dirty="0">
                <a:latin typeface="Arial" panose="020B0604020202020204" pitchFamily="34" charset="0"/>
                <a:cs typeface="Arial" panose="020B0604020202020204" pitchFamily="34" charset="0"/>
              </a:rPr>
              <a:t>Ayr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424154" y="3046174"/>
            <a:ext cx="421533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500" dirty="0">
                <a:latin typeface="Arial" panose="020B0604020202020204" pitchFamily="34" charset="0"/>
                <a:cs typeface="Arial" panose="020B0604020202020204" pitchFamily="34" charset="0"/>
              </a:rPr>
              <a:t>Paisley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560340" y="2965111"/>
            <a:ext cx="525295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00" dirty="0">
                <a:latin typeface="Arial" panose="020B0604020202020204" pitchFamily="34" charset="0"/>
                <a:cs typeface="Arial" panose="020B0604020202020204" pitchFamily="34" charset="0"/>
              </a:rPr>
              <a:t>Lanarkshire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391159" y="6028545"/>
            <a:ext cx="1621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Figures from session </a:t>
            </a:r>
          </a:p>
          <a:p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2020-21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0120" y="560493"/>
            <a:ext cx="92123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 smtClean="0">
                <a:latin typeface="Arial Black" panose="020B0A04020102020204" pitchFamily="34" charset="0"/>
                <a:cs typeface="Arial Black" panose="020B0A04020102020204" pitchFamily="34" charset="0"/>
              </a:rPr>
              <a:t>T</a:t>
            </a:r>
            <a:r>
              <a:rPr lang="en-US" altLang="zh-CN" sz="6600" b="1" dirty="0" smtClean="0">
                <a:latin typeface="Arial Black" panose="020B0A04020102020204" pitchFamily="34" charset="0"/>
                <a:cs typeface="Arial Black" panose="020B0A04020102020204" pitchFamily="34" charset="0"/>
              </a:rPr>
              <a:t>hank you!</a:t>
            </a:r>
            <a:r>
              <a:rPr lang="en-GB" sz="9600" b="1" dirty="0" smtClean="0">
                <a:latin typeface="Arial Black" panose="020B0A04020102020204" pitchFamily="34" charset="0"/>
                <a:cs typeface="Arial Black" panose="020B0A04020102020204" pitchFamily="34" charset="0"/>
              </a:rPr>
              <a:t> </a:t>
            </a:r>
            <a:endParaRPr lang="en-GB" sz="9600" b="1" dirty="0"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7042" y="2580038"/>
            <a:ext cx="107847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400" b="1" dirty="0">
              <a:latin typeface="Arial Black" panose="020B0A04020102020204" pitchFamily="34" charset="0"/>
              <a:cs typeface="Arial Black" panose="020B0A04020102020204" pitchFamily="34" charset="0"/>
            </a:endParaRPr>
          </a:p>
          <a:p>
            <a:r>
              <a:rPr lang="zh-CN" altLang="en-US" sz="1400" b="1" dirty="0">
                <a:latin typeface="Arial Black" panose="020B0A04020102020204" pitchFamily="34" charset="0"/>
                <a:cs typeface="Arial Black" panose="020B0A04020102020204" pitchFamily="34" charset="0"/>
              </a:rPr>
              <a:t>中文官网：</a:t>
            </a:r>
            <a:r>
              <a:rPr lang="en-GB" sz="1400" b="1" dirty="0">
                <a:latin typeface="Arial Black" panose="020B0A04020102020204" pitchFamily="34" charset="0"/>
                <a:cs typeface="Arial Black" panose="020B0A04020102020204" pitchFamily="34" charset="0"/>
              </a:rPr>
              <a:t>www.uws.asia</a:t>
            </a:r>
          </a:p>
          <a:p>
            <a:r>
              <a:rPr lang="zh-CN" altLang="en-US" sz="1400" b="1" dirty="0">
                <a:latin typeface="Arial Black" panose="020B0A04020102020204" pitchFamily="34" charset="0"/>
                <a:cs typeface="Arial Black" panose="020B0A04020102020204" pitchFamily="34" charset="0"/>
              </a:rPr>
              <a:t>英文官网：</a:t>
            </a:r>
            <a:r>
              <a:rPr lang="en-GB" sz="1400" b="1" dirty="0">
                <a:latin typeface="Arial Black" panose="020B0A04020102020204" pitchFamily="34" charset="0"/>
                <a:cs typeface="Arial Black" panose="020B0A04020102020204" pitchFamily="34" charset="0"/>
              </a:rPr>
              <a:t>www.uws.ac.uk</a:t>
            </a:r>
          </a:p>
          <a:p>
            <a:endParaRPr lang="en-GB" sz="1400" b="1" dirty="0">
              <a:latin typeface="Arial Black" panose="020B0A04020102020204" pitchFamily="34" charset="0"/>
              <a:cs typeface="Arial Black" panose="020B0A04020102020204" pitchFamily="34" charset="0"/>
            </a:endParaRPr>
          </a:p>
          <a:p>
            <a:endParaRPr lang="en-GB" sz="1400" b="1" dirty="0">
              <a:latin typeface="Arial Black" panose="020B0A04020102020204" pitchFamily="34" charset="0"/>
              <a:cs typeface="Arial Black" panose="020B0A04020102020204" pitchFamily="34" charset="0"/>
            </a:endParaRPr>
          </a:p>
          <a:p>
            <a:r>
              <a:rPr lang="en-GB" sz="1400" b="1" dirty="0">
                <a:latin typeface="Arial Black" panose="020B0A04020102020204" pitchFamily="34" charset="0"/>
                <a:cs typeface="Arial Black" panose="020B0A04020102020204" pitchFamily="34" charset="0"/>
              </a:rPr>
              <a:t>ICEA</a:t>
            </a:r>
            <a:r>
              <a:rPr lang="zh-CN" altLang="en-US" sz="1400" b="1" dirty="0">
                <a:latin typeface="Arial Black" panose="020B0A04020102020204" pitchFamily="34" charset="0"/>
                <a:cs typeface="Arial Black" panose="020B0A04020102020204" pitchFamily="34" charset="0"/>
              </a:rPr>
              <a:t>团队</a:t>
            </a:r>
          </a:p>
          <a:p>
            <a:endParaRPr lang="zh-CN" altLang="en-US" sz="1400" b="1" dirty="0">
              <a:latin typeface="Arial Black" panose="020B0A04020102020204" pitchFamily="34" charset="0"/>
              <a:cs typeface="Arial Black" panose="020B0A04020102020204" pitchFamily="34" charset="0"/>
            </a:endParaRPr>
          </a:p>
          <a:p>
            <a:r>
              <a:rPr lang="zh-CN" altLang="en-US" sz="1400" b="1" dirty="0">
                <a:latin typeface="Arial Black" panose="020B0A04020102020204" pitchFamily="34" charset="0"/>
                <a:cs typeface="Arial Black" panose="020B0A04020102020204" pitchFamily="34" charset="0"/>
              </a:rPr>
              <a:t>陈老师：</a:t>
            </a:r>
            <a:r>
              <a:rPr lang="en-GB" sz="1400" b="1" dirty="0">
                <a:latin typeface="Arial Black" panose="020B0A04020102020204" pitchFamily="34" charset="0"/>
                <a:cs typeface="Arial Black" panose="020B0A04020102020204" pitchFamily="34" charset="0"/>
              </a:rPr>
              <a:t>Regional Director – East Asia</a:t>
            </a:r>
          </a:p>
          <a:p>
            <a:r>
              <a:rPr lang="zh-CN" altLang="en-US" sz="1400" b="1" dirty="0">
                <a:latin typeface="Arial Black" panose="020B0A04020102020204" pitchFamily="34" charset="0"/>
                <a:cs typeface="Arial Black" panose="020B0A04020102020204" pitchFamily="34" charset="0"/>
              </a:rPr>
              <a:t>电话：    </a:t>
            </a:r>
            <a:r>
              <a:rPr lang="en-US" altLang="zh-CN" sz="1400" b="1" dirty="0">
                <a:latin typeface="Arial Black" panose="020B0A04020102020204" pitchFamily="34" charset="0"/>
                <a:cs typeface="Arial Black" panose="020B0A04020102020204" pitchFamily="34" charset="0"/>
              </a:rPr>
              <a:t>0044 141 848 3742</a:t>
            </a:r>
          </a:p>
          <a:p>
            <a:r>
              <a:rPr lang="zh-CN" altLang="en-US" sz="1400" b="1" dirty="0">
                <a:latin typeface="Arial Black" panose="020B0A04020102020204" pitchFamily="34" charset="0"/>
                <a:cs typeface="Arial Black" panose="020B0A04020102020204" pitchFamily="34" charset="0"/>
              </a:rPr>
              <a:t>邮箱：    </a:t>
            </a:r>
            <a:r>
              <a:rPr lang="en-GB" sz="1400" b="1" dirty="0">
                <a:latin typeface="Arial Black" panose="020B0A04020102020204" pitchFamily="34" charset="0"/>
                <a:cs typeface="Arial Black" panose="020B0A04020102020204" pitchFamily="34" charset="0"/>
              </a:rPr>
              <a:t>jun.chen@uws.ac.uk</a:t>
            </a:r>
          </a:p>
          <a:p>
            <a:endParaRPr lang="en-GB" sz="1400" b="1" dirty="0">
              <a:latin typeface="Arial Black" panose="020B0A04020102020204" pitchFamily="34" charset="0"/>
              <a:cs typeface="Arial Black" panose="020B0A04020102020204" pitchFamily="34" charset="0"/>
            </a:endParaRPr>
          </a:p>
          <a:p>
            <a:r>
              <a:rPr lang="zh-CN" altLang="en-US" sz="1400" b="1" dirty="0">
                <a:latin typeface="Arial Black" panose="020B0A04020102020204" pitchFamily="34" charset="0"/>
                <a:cs typeface="Arial Black" panose="020B0A04020102020204" pitchFamily="34" charset="0"/>
              </a:rPr>
              <a:t>周老师：</a:t>
            </a:r>
            <a:r>
              <a:rPr lang="en-GB" sz="1400" b="1" dirty="0">
                <a:latin typeface="Arial Black" panose="020B0A04020102020204" pitchFamily="34" charset="0"/>
                <a:cs typeface="Arial Black" panose="020B0A04020102020204" pitchFamily="34" charset="0"/>
              </a:rPr>
              <a:t>I</a:t>
            </a:r>
            <a:r>
              <a:rPr lang="en-US" altLang="zh-CN" sz="1400" b="1" dirty="0">
                <a:latin typeface="Arial Black" panose="020B0A04020102020204" pitchFamily="34" charset="0"/>
                <a:cs typeface="Arial Black" panose="020B0A04020102020204" pitchFamily="34" charset="0"/>
              </a:rPr>
              <a:t>international Centre Coordinator</a:t>
            </a:r>
            <a:endParaRPr lang="en-GB" sz="1400" b="1" dirty="0">
              <a:latin typeface="Arial Black" panose="020B0A04020102020204" pitchFamily="34" charset="0"/>
              <a:cs typeface="Arial Black" panose="020B0A04020102020204" pitchFamily="34" charset="0"/>
            </a:endParaRPr>
          </a:p>
          <a:p>
            <a:r>
              <a:rPr lang="zh-CN" altLang="en-US" sz="1400" b="1" dirty="0">
                <a:latin typeface="Arial Black" panose="020B0A04020102020204" pitchFamily="34" charset="0"/>
                <a:cs typeface="Arial Black" panose="020B0A04020102020204" pitchFamily="34" charset="0"/>
              </a:rPr>
              <a:t>电话：    </a:t>
            </a:r>
            <a:r>
              <a:rPr lang="en-US" altLang="zh-CN" sz="1400" b="1" dirty="0">
                <a:latin typeface="Arial Black" panose="020B0A04020102020204" pitchFamily="34" charset="0"/>
                <a:cs typeface="Arial Black" panose="020B0A04020102020204" pitchFamily="34" charset="0"/>
              </a:rPr>
              <a:t>0044 141 849 4024</a:t>
            </a:r>
          </a:p>
          <a:p>
            <a:r>
              <a:rPr lang="zh-CN" altLang="en-US" sz="1400" b="1" dirty="0">
                <a:latin typeface="Arial Black" panose="020B0A04020102020204" pitchFamily="34" charset="0"/>
                <a:cs typeface="Arial Black" panose="020B0A04020102020204" pitchFamily="34" charset="0"/>
              </a:rPr>
              <a:t>邮箱：    </a:t>
            </a:r>
            <a:r>
              <a:rPr lang="en-GB" sz="1400" b="1" dirty="0">
                <a:latin typeface="Arial Black" panose="020B0A04020102020204" pitchFamily="34" charset="0"/>
                <a:cs typeface="Arial Black" panose="020B0A04020102020204" pitchFamily="34" charset="0"/>
              </a:rPr>
              <a:t>Yuxiao.zhou@uws.ac.uk</a:t>
            </a:r>
          </a:p>
          <a:p>
            <a:endParaRPr lang="en-GB" sz="1400" b="1" dirty="0">
              <a:latin typeface="Arial Black" panose="020B0A04020102020204" pitchFamily="34" charset="0"/>
              <a:cs typeface="Arial Black" panose="020B0A04020102020204" pitchFamily="34" charset="0"/>
            </a:endParaRPr>
          </a:p>
          <a:p>
            <a:r>
              <a:rPr lang="zh-CN" altLang="en-US" sz="1400" b="1" dirty="0">
                <a:latin typeface="Arial Black" panose="020B0A04020102020204" pitchFamily="34" charset="0"/>
                <a:cs typeface="Arial Black" panose="020B0A04020102020204" pitchFamily="34" charset="0"/>
              </a:rPr>
              <a:t>庄老师：</a:t>
            </a:r>
            <a:r>
              <a:rPr lang="en-GB" sz="1400" b="1" dirty="0">
                <a:latin typeface="Arial Black" panose="020B0A04020102020204" pitchFamily="34" charset="0"/>
                <a:cs typeface="Arial Black" panose="020B0A04020102020204" pitchFamily="34" charset="0"/>
              </a:rPr>
              <a:t>Regional Marketing Consultant</a:t>
            </a:r>
          </a:p>
          <a:p>
            <a:r>
              <a:rPr lang="zh-CN" altLang="en-US" sz="1400" b="1" dirty="0">
                <a:latin typeface="Arial Black" panose="020B0A04020102020204" pitchFamily="34" charset="0"/>
                <a:cs typeface="Arial Black" panose="020B0A04020102020204" pitchFamily="34" charset="0"/>
              </a:rPr>
              <a:t>电话：    </a:t>
            </a:r>
            <a:r>
              <a:rPr lang="en-US" altLang="zh-CN" sz="1400" b="1" dirty="0">
                <a:latin typeface="Arial Black" panose="020B0A04020102020204" pitchFamily="34" charset="0"/>
                <a:cs typeface="Arial Black" panose="020B0A04020102020204" pitchFamily="34" charset="0"/>
              </a:rPr>
              <a:t>0086 136 0012 3999</a:t>
            </a:r>
          </a:p>
          <a:p>
            <a:r>
              <a:rPr lang="zh-CN" altLang="en-US" sz="1400" b="1" dirty="0">
                <a:latin typeface="Arial Black" panose="020B0A04020102020204" pitchFamily="34" charset="0"/>
                <a:cs typeface="Arial Black" panose="020B0A04020102020204" pitchFamily="34" charset="0"/>
              </a:rPr>
              <a:t>邮箱：    </a:t>
            </a:r>
            <a:r>
              <a:rPr lang="en-GB" sz="1400" b="1" dirty="0">
                <a:latin typeface="Arial Black" panose="020B0A04020102020204" pitchFamily="34" charset="0"/>
                <a:cs typeface="Arial Black" panose="020B0A04020102020204" pitchFamily="34" charset="0"/>
              </a:rPr>
              <a:t>Caiyong.Zhuang@uws.ac.uk 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23543" y="2444104"/>
            <a:ext cx="7192370" cy="0"/>
          </a:xfrm>
          <a:prstGeom prst="line">
            <a:avLst/>
          </a:prstGeom>
          <a:ln>
            <a:solidFill>
              <a:srgbClr val="35BFB6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3056" y="1130415"/>
            <a:ext cx="3584833" cy="15878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1132" y="3152222"/>
            <a:ext cx="76538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微信公众号：</a:t>
            </a:r>
            <a:r>
              <a:rPr lang="en-US" altLang="zh-CN" b="1" dirty="0" err="1"/>
              <a:t>UWSinAsia</a:t>
            </a:r>
            <a:r>
              <a:rPr lang="en-US" altLang="zh-CN" b="1" dirty="0"/>
              <a:t>          UWS</a:t>
            </a:r>
            <a:r>
              <a:rPr lang="zh-CN" altLang="en-US" b="1" dirty="0"/>
              <a:t>社交圈小程序                 </a:t>
            </a:r>
            <a:r>
              <a:rPr lang="en-US" altLang="zh-CN" b="1" dirty="0"/>
              <a:t>2022</a:t>
            </a:r>
            <a:r>
              <a:rPr lang="zh-CN" altLang="en-US" b="1" dirty="0"/>
              <a:t>留学交流群</a:t>
            </a:r>
            <a:endParaRPr lang="en-US" b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714" y="3485528"/>
            <a:ext cx="1469263" cy="14448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1956" y="3433252"/>
            <a:ext cx="1469263" cy="14692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7129" y="3565414"/>
            <a:ext cx="1363259" cy="13632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71058" y="337853"/>
            <a:ext cx="65096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6565">
              <a:defRPr/>
            </a:pPr>
            <a:r>
              <a:rPr lang="en-GB" sz="4000" b="1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Why choose Scotland?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36373" y="1251586"/>
            <a:ext cx="5943598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456565">
              <a:buClr>
                <a:srgbClr val="35BFB6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Scotland is a progressive nation built on innovation, creativity and the fabulous warmth of its people.</a:t>
            </a:r>
          </a:p>
          <a:p>
            <a:pPr marL="342900" indent="-342900" defTabSz="456565">
              <a:buClr>
                <a:srgbClr val="35BFB6"/>
              </a:buClr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456565">
              <a:buClr>
                <a:srgbClr val="35BFB6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Scotland has a world-renowned education system, top-class universities and a reputation for producing    creative thinkers. </a:t>
            </a:r>
          </a:p>
          <a:p>
            <a:pPr marL="342900" indent="-342900" defTabSz="456565">
              <a:buClr>
                <a:srgbClr val="35BFB6"/>
              </a:buClr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456565">
              <a:buClr>
                <a:srgbClr val="35BFB6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That's why more than 50,000 students from over 180 different countries choose to study in Scotland every year. You could join them.</a:t>
            </a:r>
          </a:p>
        </p:txBody>
      </p:sp>
      <p:sp>
        <p:nvSpPr>
          <p:cNvPr id="8" name="Oval 7"/>
          <p:cNvSpPr/>
          <p:nvPr/>
        </p:nvSpPr>
        <p:spPr>
          <a:xfrm>
            <a:off x="2547258" y="1338949"/>
            <a:ext cx="228600" cy="228600"/>
          </a:xfrm>
          <a:prstGeom prst="ellipse">
            <a:avLst/>
          </a:prstGeom>
          <a:solidFill>
            <a:srgbClr val="35BF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</a:t>
            </a:r>
          </a:p>
        </p:txBody>
      </p:sp>
      <p:sp>
        <p:nvSpPr>
          <p:cNvPr id="9" name="Oval 8"/>
          <p:cNvSpPr/>
          <p:nvPr/>
        </p:nvSpPr>
        <p:spPr>
          <a:xfrm>
            <a:off x="2569029" y="2843746"/>
            <a:ext cx="228600" cy="228600"/>
          </a:xfrm>
          <a:prstGeom prst="ellipse">
            <a:avLst/>
          </a:prstGeom>
          <a:solidFill>
            <a:srgbClr val="35BF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</a:t>
            </a:r>
          </a:p>
        </p:txBody>
      </p:sp>
      <p:sp>
        <p:nvSpPr>
          <p:cNvPr id="10" name="Oval 9"/>
          <p:cNvSpPr/>
          <p:nvPr/>
        </p:nvSpPr>
        <p:spPr>
          <a:xfrm>
            <a:off x="2569029" y="4678294"/>
            <a:ext cx="228600" cy="228600"/>
          </a:xfrm>
          <a:prstGeom prst="ellipse">
            <a:avLst/>
          </a:prstGeom>
          <a:solidFill>
            <a:srgbClr val="35BF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024588" y="4746171"/>
            <a:ext cx="1808184" cy="17811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71058" y="489421"/>
            <a:ext cx="65096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6565">
              <a:defRPr/>
            </a:pPr>
            <a:r>
              <a:rPr lang="en-GB" sz="4000" b="1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Why choose UWS?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32162" y="1681921"/>
            <a:ext cx="8871856" cy="4534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UWS your learning and teaching experience will be student-centred, personalised and distinctive, preparing you for a rewarding future.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cutting edge courses, practical knowledge and intelligent teaching are focused on helping you get ahead.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offer a unique, supportive and unparalleled student experience. That’s why nine out of ten of our students would recommend us to a friend.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the top 600 universities in </a:t>
            </a:r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Times Higher Education 2021 World University Rankings.</a:t>
            </a:r>
            <a:endParaRPr lang="en-GB" sz="1400" b="1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285750" lvl="0" indent="-285750"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the top 130 </a:t>
            </a:r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Times Higher Education’s Young University Rankings 2021.</a:t>
            </a:r>
            <a:endParaRPr lang="en-GB" sz="140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285750" lvl="0" indent="-285750"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Ranked </a:t>
            </a:r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GB" sz="1400" b="1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</a:t>
            </a:r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 Scotland and 33</a:t>
            </a:r>
            <a:r>
              <a:rPr lang="en-GB" sz="1400" b="1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rd</a:t>
            </a:r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most impactful university globally 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reducing inequalities </a:t>
            </a:r>
          </a:p>
          <a:p>
            <a:pPr lvl="0"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(Times Higher Education Impact Rankings 2021). </a:t>
            </a:r>
          </a:p>
          <a:p>
            <a:pPr marL="285750" indent="-285750"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Education (Initial Teacher Training) at UWS was ranked 8th in the UK overall &amp; 1st in UK for Graduate Prospects (source: Complete University Guide 2021-22)*</a:t>
            </a:r>
          </a:p>
          <a:p>
            <a:pPr marL="285750" indent="-285750"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UWS 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has been recognized as the highest-ranked Sports Science research institute in Scotland.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It has also been ranked equal 4</a:t>
            </a:r>
            <a:r>
              <a:rPr lang="en-US" sz="14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 the UK and within the top 75 Sport Science research institutes worldwide (Shanghai Ranking 2021).</a:t>
            </a:r>
            <a:endParaRPr lang="en-GB" sz="14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299926" y="155141"/>
            <a:ext cx="1808184" cy="17811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71058" y="350434"/>
            <a:ext cx="65096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00"/>
            <a:r>
              <a:rPr lang="en-US" sz="4000" b="1" dirty="0">
                <a:latin typeface="Arial" panose="020B0604020202020204"/>
                <a:cs typeface="Arial" panose="020B0604020202020204"/>
              </a:rPr>
              <a:t>About UWS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024588" y="4746171"/>
            <a:ext cx="1808184" cy="17811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19235" y="1166842"/>
            <a:ext cx="755353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00" indent="-381000" defTabSz="9144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Over </a:t>
            </a:r>
            <a:r>
              <a:rPr lang="en-US" sz="2400" dirty="0" smtClean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22</a:t>
            </a:r>
            <a:r>
              <a:rPr lang="en-US" sz="2400" dirty="0" smtClean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,000 </a:t>
            </a:r>
            <a:r>
              <a:rPr lang="en-US" sz="24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students across all 5 campuses</a:t>
            </a:r>
          </a:p>
          <a:p>
            <a:pPr marL="381000" indent="-381000" defTabSz="914400"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FFFFFF"/>
              </a:solidFill>
              <a:latin typeface="Arial" panose="020B0604020202020204"/>
              <a:cs typeface="Arial" panose="020B0604020202020204"/>
            </a:endParaRPr>
          </a:p>
          <a:p>
            <a:pPr marL="381000" indent="-381000" defTabSz="9144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Origins dating back to 1897 </a:t>
            </a:r>
          </a:p>
          <a:p>
            <a:pPr marL="381000" indent="-381000" defTabSz="914400"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FFFFFF"/>
              </a:solidFill>
              <a:latin typeface="Arial" panose="020B0604020202020204"/>
              <a:cs typeface="Arial" panose="020B0604020202020204"/>
            </a:endParaRPr>
          </a:p>
          <a:p>
            <a:pPr marL="381000" indent="-381000" defTabSz="9144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Excellent travel links across the UK and the rest of the world</a:t>
            </a:r>
          </a:p>
          <a:p>
            <a:pPr marL="381000" indent="-381000" defTabSz="914400"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FFFFFF"/>
              </a:solidFill>
              <a:latin typeface="Arial" panose="020B0604020202020204"/>
              <a:cs typeface="Arial" panose="020B0604020202020204"/>
            </a:endParaRPr>
          </a:p>
          <a:p>
            <a:pPr marL="381000" indent="-381000" defTabSz="9144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Wide range of Undergraduate, Postgraduate 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Programmes</a:t>
            </a:r>
            <a:r>
              <a:rPr lang="en-US" sz="24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and PhD research subjects </a:t>
            </a:r>
          </a:p>
          <a:p>
            <a:pPr marL="381000" indent="-381000" defTabSz="914400">
              <a:buFont typeface="Arial" panose="020B0604020202020204" pitchFamily="34" charset="0"/>
              <a:buChar char="•"/>
            </a:pPr>
            <a:endParaRPr lang="en-GB" sz="1100" dirty="0">
              <a:solidFill>
                <a:srgbClr val="FFFFFF"/>
              </a:solidFill>
              <a:latin typeface="Arial" panose="020B0604020202020204"/>
              <a:cs typeface="Arial" panose="020B0604020202020204"/>
            </a:endParaRPr>
          </a:p>
          <a:p>
            <a:pPr marL="381000" indent="-381000" defTabSz="9144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Professional Recognised Programmes with Practical Experience Options</a:t>
            </a:r>
            <a:endParaRPr lang="en-US" sz="2400" dirty="0">
              <a:solidFill>
                <a:srgbClr val="FFFFFF"/>
              </a:solidFill>
              <a:latin typeface="Arial" panose="020B0604020202020204"/>
              <a:cs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526DB4-66BA-40E3-B822-A3009853C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3541" y="5025986"/>
            <a:ext cx="9449903" cy="14517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15039" y="388628"/>
            <a:ext cx="65096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6565">
              <a:defRPr/>
            </a:pPr>
            <a:r>
              <a:rPr lang="en-GB" sz="4000" b="1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Academic Schools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04898" y="1298726"/>
            <a:ext cx="8871856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+mn-ea"/>
              </a:rPr>
              <a:t>School of </a:t>
            </a:r>
            <a:r>
              <a:rPr lang="en-US" sz="240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Business and Creative Industries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School of Computing, Engineering and Physical Sciences</a:t>
            </a:r>
            <a:r>
              <a:rPr lang="en-US" sz="240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+mn-ea"/>
              </a:rPr>
              <a:t>School of </a:t>
            </a:r>
            <a:r>
              <a:rPr lang="en-US" sz="240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Education and Social Sciences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School of Health and Life Sciences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b="1" dirty="0">
              <a:solidFill>
                <a:srgbClr val="FFFFFF"/>
              </a:solidFill>
              <a:latin typeface="Arial" panose="020B0604020202020204"/>
              <a:cs typeface="Arial" panose="020B0604020202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Doctoral College: </a:t>
            </a:r>
            <a:r>
              <a:rPr lang="en-GB" sz="20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UWS's research vision is to deliver transformational change through outputs that have a tangible, early and </a:t>
            </a:r>
          </a:p>
          <a:p>
            <a:r>
              <a:rPr lang="en-GB" sz="20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   positive impact on society across the globe. While our work </a:t>
            </a:r>
          </a:p>
          <a:p>
            <a:r>
              <a:rPr lang="en-GB" sz="20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   covers an enormous breadth of interests, our activities fall </a:t>
            </a:r>
          </a:p>
          <a:p>
            <a:r>
              <a:rPr lang="en-GB" sz="20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   into three key strategic themes: Health, Society and </a:t>
            </a:r>
          </a:p>
          <a:p>
            <a:r>
              <a:rPr lang="en-GB" sz="20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   Sustainability</a:t>
            </a:r>
          </a:p>
        </p:txBody>
      </p:sp>
      <p:sp>
        <p:nvSpPr>
          <p:cNvPr id="6" name="Oval 5"/>
          <p:cNvSpPr/>
          <p:nvPr/>
        </p:nvSpPr>
        <p:spPr>
          <a:xfrm>
            <a:off x="2504898" y="1532045"/>
            <a:ext cx="228600" cy="228600"/>
          </a:xfrm>
          <a:prstGeom prst="ellipse">
            <a:avLst/>
          </a:prstGeom>
          <a:solidFill>
            <a:srgbClr val="35BF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</a:t>
            </a:r>
          </a:p>
        </p:txBody>
      </p:sp>
      <p:sp>
        <p:nvSpPr>
          <p:cNvPr id="7" name="Oval 6"/>
          <p:cNvSpPr/>
          <p:nvPr/>
        </p:nvSpPr>
        <p:spPr>
          <a:xfrm>
            <a:off x="2504898" y="2101281"/>
            <a:ext cx="228600" cy="228600"/>
          </a:xfrm>
          <a:prstGeom prst="ellipse">
            <a:avLst/>
          </a:prstGeom>
          <a:solidFill>
            <a:srgbClr val="35BF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</a:t>
            </a:r>
          </a:p>
        </p:txBody>
      </p:sp>
      <p:sp>
        <p:nvSpPr>
          <p:cNvPr id="10" name="Oval 9"/>
          <p:cNvSpPr/>
          <p:nvPr/>
        </p:nvSpPr>
        <p:spPr>
          <a:xfrm>
            <a:off x="2486439" y="3915969"/>
            <a:ext cx="228600" cy="228600"/>
          </a:xfrm>
          <a:prstGeom prst="ellipse">
            <a:avLst/>
          </a:prstGeom>
          <a:solidFill>
            <a:srgbClr val="35BF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11" y="3190848"/>
            <a:ext cx="228600" cy="241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439" y="2670517"/>
            <a:ext cx="228600" cy="2413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0024588" y="4746171"/>
            <a:ext cx="1808184" cy="17811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94858" y="348739"/>
            <a:ext cx="65096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6565">
              <a:defRPr/>
            </a:pPr>
            <a:r>
              <a:rPr lang="en-GB" sz="4000" b="1" dirty="0">
                <a:latin typeface="Arial Black" panose="020B0A04020102020204" pitchFamily="34" charset="0"/>
                <a:cs typeface="Arial Black" panose="020B0A04020102020204" pitchFamily="34" charset="0"/>
              </a:rPr>
              <a:t>Paisley Campus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27516" y="1414872"/>
            <a:ext cx="8871856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6565"/>
            <a:r>
              <a:rPr lang="en-US" sz="2400" b="1" dirty="0">
                <a:solidFill>
                  <a:srgbClr val="35BFB6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The Campus </a:t>
            </a:r>
          </a:p>
          <a:p>
            <a:pPr marL="214630" indent="-214630" defTabSz="45656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Significant investment in facilities</a:t>
            </a:r>
          </a:p>
          <a:p>
            <a:pPr marL="214630" indent="-214630" defTabSz="45656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10 minutes by train from Glasgow</a:t>
            </a:r>
          </a:p>
          <a:p>
            <a:pPr marL="214630" indent="-214630" defTabSz="45656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Multi-disciplinary campus</a:t>
            </a:r>
          </a:p>
          <a:p>
            <a:pPr marL="214630" indent="-214630" defTabSz="45656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State-of-the-art facilities</a:t>
            </a:r>
          </a:p>
          <a:p>
            <a:pPr marL="214630" indent="-214630" defTabSz="45656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Full range of student-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centred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facilities</a:t>
            </a:r>
          </a:p>
          <a:p>
            <a:pPr marL="214630" indent="-214630" defTabSz="456565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6565"/>
            <a:r>
              <a:rPr lang="en-GB" sz="2400" b="1" dirty="0">
                <a:solidFill>
                  <a:srgbClr val="35BFB6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The Accommodation</a:t>
            </a:r>
          </a:p>
          <a:p>
            <a:pPr marL="214630" indent="-214630" defTabSz="45656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£13.3million student residence on campus</a:t>
            </a:r>
          </a:p>
          <a:p>
            <a:pPr marL="214630" indent="-214630" defTabSz="45656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Houses 336 residents</a:t>
            </a:r>
          </a:p>
          <a:p>
            <a:pPr marL="214630" indent="-214630" defTabSz="45656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4, 5 and 6 bed flats featuring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-suite bathrooms </a:t>
            </a:r>
          </a:p>
          <a:p>
            <a:pPr marL="214630" indent="-214630" defTabSz="45656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Fully-fitted shared kitchen and lounge areas</a:t>
            </a:r>
          </a:p>
          <a:p>
            <a:pPr marL="214630" indent="-214630" defTabSz="45656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Common room, games area and free wi-fi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779328" y="2155371"/>
            <a:ext cx="3412672" cy="22751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773886" y="4294414"/>
            <a:ext cx="3418114" cy="25635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8781393" y="0"/>
            <a:ext cx="3394840" cy="2417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94858" y="348739"/>
            <a:ext cx="65096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6565">
              <a:defRPr/>
            </a:pPr>
            <a:r>
              <a:rPr lang="en-GB" sz="4000" b="1" dirty="0">
                <a:latin typeface="Arial Black" panose="020B0A04020102020204" pitchFamily="34" charset="0"/>
                <a:cs typeface="Arial Black" panose="020B0A04020102020204" pitchFamily="34" charset="0"/>
              </a:rPr>
              <a:t>Ayr Campus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27516" y="1414872"/>
            <a:ext cx="8871856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6565"/>
            <a:r>
              <a:rPr lang="en-US" sz="2400" b="1" dirty="0">
                <a:solidFill>
                  <a:srgbClr val="35BFB6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The Campus </a:t>
            </a:r>
          </a:p>
          <a:p>
            <a:pPr marL="342900" indent="-342900" defTabSz="45656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£81million campus opened in 2011 </a:t>
            </a:r>
          </a:p>
          <a:p>
            <a:pPr marL="342900" indent="-342900" defTabSz="45656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45 minutes from Glasgow (2 trains per hour)</a:t>
            </a:r>
          </a:p>
          <a:p>
            <a:pPr marL="342900" indent="-342900" defTabSz="45656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Riverside location close to town centre</a:t>
            </a:r>
          </a:p>
          <a:p>
            <a:pPr marL="342900" indent="-342900" defTabSz="45656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Industry-standard facilities </a:t>
            </a:r>
          </a:p>
          <a:p>
            <a:pPr marL="342900" indent="-342900" defTabSz="45656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Creative Industries, Education, Nursing</a:t>
            </a:r>
          </a:p>
          <a:p>
            <a:pPr marL="214630" indent="-214630" defTabSz="456565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6565"/>
            <a:r>
              <a:rPr lang="en-GB" sz="2400" b="1" dirty="0">
                <a:solidFill>
                  <a:srgbClr val="35BFB6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The Accommodation</a:t>
            </a:r>
          </a:p>
          <a:p>
            <a:pPr marL="342900" indent="-342900" defTabSz="45656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3 minute</a:t>
            </a:r>
            <a:r>
              <a:rPr lang="en-US" alt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s’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walk from campus </a:t>
            </a:r>
          </a:p>
          <a:p>
            <a:pPr marL="342900" indent="-342900" defTabSz="45656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Houses 200 residents </a:t>
            </a:r>
          </a:p>
          <a:p>
            <a:pPr marL="342900" indent="-342900" defTabSz="45656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6-bed flats featuring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-suite bathrooms </a:t>
            </a:r>
          </a:p>
          <a:p>
            <a:pPr marL="342900" indent="-342900" defTabSz="45656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Fully-fitted shared kitchen and lounge areas </a:t>
            </a:r>
          </a:p>
          <a:p>
            <a:pPr marL="342900" indent="-342900" defTabSz="45656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Laundry room, common room, games area                              and &amp; free and free wi-fi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482234" y="446314"/>
            <a:ext cx="1709766" cy="25638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752686" y="4562440"/>
            <a:ext cx="3439313" cy="22955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752114" y="2275115"/>
            <a:ext cx="3439886" cy="2307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0472057" y="1"/>
            <a:ext cx="1719943" cy="11462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768036" y="-35089"/>
            <a:ext cx="1747564" cy="2319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5853" y="461388"/>
            <a:ext cx="65096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8965"/>
            <a:r>
              <a:rPr lang="en-GB" sz="4000" b="1" dirty="0">
                <a:latin typeface="Arial Black" panose="020B0A04020102020204" pitchFamily="34" charset="0"/>
                <a:cs typeface="Arial Black" panose="020B0A04020102020204" pitchFamily="34" charset="0"/>
              </a:rPr>
              <a:t>Lanarkshire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dirty="0">
                <a:latin typeface="Arial Black" panose="020B0A04020102020204" pitchFamily="34" charset="0"/>
                <a:cs typeface="Arial Black" panose="020B0A04020102020204" pitchFamily="34" charset="0"/>
              </a:rPr>
              <a:t>Campus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26181" y="1725264"/>
            <a:ext cx="6246701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6565"/>
            <a:r>
              <a:rPr lang="en-US" sz="2400" b="1" dirty="0">
                <a:solidFill>
                  <a:srgbClr val="35BFB6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The Campus </a:t>
            </a:r>
          </a:p>
          <a:p>
            <a:pPr marL="342900" indent="-342900" defTabSz="608965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Opened September 2018</a:t>
            </a:r>
          </a:p>
          <a:p>
            <a:pPr marL="342900" indent="-342900" defTabSz="608965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£110m facility</a:t>
            </a:r>
          </a:p>
          <a:p>
            <a:pPr marL="342900" indent="-342900" defTabSz="608965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Located within Tech. Park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608965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State-of-the-art facilities </a:t>
            </a:r>
          </a:p>
          <a:p>
            <a:pPr marL="342900" indent="-342900" defTabSz="608965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Multi-disciplinary</a:t>
            </a:r>
          </a:p>
          <a:p>
            <a:pPr marL="342900" indent="-342900" defTabSz="608965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30 minutes from Glasgow</a:t>
            </a:r>
          </a:p>
          <a:p>
            <a:pPr marL="214630" indent="-214630" defTabSz="456565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6565"/>
            <a:r>
              <a:rPr lang="en-GB" sz="2400" b="1" dirty="0">
                <a:solidFill>
                  <a:srgbClr val="35BFB6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The Accommodation</a:t>
            </a:r>
          </a:p>
          <a:p>
            <a:pPr marL="342900" indent="-342900" defTabSz="608965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Residences  available in Hamilton  </a:t>
            </a:r>
          </a:p>
          <a:p>
            <a:pPr marL="342900" indent="-342900" defTabSz="608965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Purpose-built flats houses 156 residents </a:t>
            </a:r>
          </a:p>
          <a:p>
            <a:pPr marL="342900" indent="-342900" defTabSz="608965">
              <a:buFont typeface="Arial" panose="020B0604020202020204" pitchFamily="34" charset="0"/>
              <a:buChar char="•"/>
            </a:pP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-suite rooms with free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wifi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access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2882" y="1276929"/>
            <a:ext cx="3632432" cy="24194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2881" y="3696388"/>
            <a:ext cx="3646553" cy="2142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2529</Words>
  <Application>Microsoft Office PowerPoint</Application>
  <PresentationFormat>Widescreen</PresentationFormat>
  <Paragraphs>289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等线</vt:lpstr>
      <vt:lpstr>微软雅黑</vt:lpstr>
      <vt:lpstr>宋体</vt:lpstr>
      <vt:lpstr>仿宋</vt:lpstr>
      <vt:lpstr>Arial</vt:lpstr>
      <vt:lpstr>Arial Black</vt:lpstr>
      <vt:lpstr>Calibri</vt:lpstr>
      <vt:lpstr>Calibri Light</vt:lpstr>
      <vt:lpstr>Times New Roman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Printing Services</dc:creator>
  <cp:lastModifiedBy>Yuxiao Zhou</cp:lastModifiedBy>
  <cp:revision>67</cp:revision>
  <dcterms:created xsi:type="dcterms:W3CDTF">2022-01-14T12:23:00Z</dcterms:created>
  <dcterms:modified xsi:type="dcterms:W3CDTF">2022-02-17T11:36:58Z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F8180730338A42DFA1495CDFC672AB7F</vt:lpwstr>
  </property>
  <property fmtid="{D5CDD505-2E9C-101B-9397-08002B2CF9AE}" pid="3" name="KSOProductBuildVer">
    <vt:lpwstr>2052-11.1.0.11294</vt:lpwstr>
  </property>
</Properties>
</file>